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1"/>
  </p:notesMasterIdLst>
  <p:handoutMasterIdLst>
    <p:handoutMasterId r:id="rId32"/>
  </p:handoutMasterIdLst>
  <p:sldIdLst>
    <p:sldId id="256" r:id="rId2"/>
    <p:sldId id="257" r:id="rId3"/>
    <p:sldId id="258" r:id="rId4"/>
    <p:sldId id="282" r:id="rId5"/>
    <p:sldId id="259" r:id="rId6"/>
    <p:sldId id="260" r:id="rId7"/>
    <p:sldId id="261" r:id="rId8"/>
    <p:sldId id="265" r:id="rId9"/>
    <p:sldId id="283" r:id="rId10"/>
    <p:sldId id="262" r:id="rId11"/>
    <p:sldId id="264" r:id="rId12"/>
    <p:sldId id="263" r:id="rId13"/>
    <p:sldId id="266" r:id="rId14"/>
    <p:sldId id="284" r:id="rId15"/>
    <p:sldId id="285" r:id="rId16"/>
    <p:sldId id="268" r:id="rId17"/>
    <p:sldId id="269" r:id="rId18"/>
    <p:sldId id="270" r:id="rId19"/>
    <p:sldId id="271" r:id="rId20"/>
    <p:sldId id="286" r:id="rId21"/>
    <p:sldId id="273" r:id="rId22"/>
    <p:sldId id="274" r:id="rId23"/>
    <p:sldId id="275" r:id="rId24"/>
    <p:sldId id="276" r:id="rId25"/>
    <p:sldId id="277" r:id="rId26"/>
    <p:sldId id="287" r:id="rId27"/>
    <p:sldId id="289" r:id="rId28"/>
    <p:sldId id="288" r:id="rId29"/>
    <p:sldId id="290" r:id="rId30"/>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1134" y="-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3713"/>
          </a:xfrm>
          <a:prstGeom prst="rect">
            <a:avLst/>
          </a:prstGeom>
        </p:spPr>
        <p:txBody>
          <a:bodyPr vert="horz" lIns="91440" tIns="45720" rIns="91440" bIns="45720" rtlCol="0"/>
          <a:lstStyle>
            <a:lvl1pPr algn="r">
              <a:defRPr sz="1200"/>
            </a:lvl1pPr>
          </a:lstStyle>
          <a:p>
            <a:fld id="{AA43FA58-252B-4A4A-8981-3A0A6FA8483E}" type="datetimeFigureOut">
              <a:rPr lang="en-US" smtClean="0"/>
              <a:t>5/28/2012</a:t>
            </a:fld>
            <a:endParaRPr lang="en-US"/>
          </a:p>
        </p:txBody>
      </p:sp>
      <p:sp>
        <p:nvSpPr>
          <p:cNvPr id="4" name="Footer Placeholder 3"/>
          <p:cNvSpPr>
            <a:spLocks noGrp="1"/>
          </p:cNvSpPr>
          <p:nvPr>
            <p:ph type="ftr" sz="quarter" idx="2"/>
          </p:nvPr>
        </p:nvSpPr>
        <p:spPr>
          <a:xfrm>
            <a:off x="0" y="9378950"/>
            <a:ext cx="2946400" cy="49371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8950"/>
            <a:ext cx="2946400" cy="493713"/>
          </a:xfrm>
          <a:prstGeom prst="rect">
            <a:avLst/>
          </a:prstGeom>
        </p:spPr>
        <p:txBody>
          <a:bodyPr vert="horz" lIns="91440" tIns="45720" rIns="91440" bIns="45720" rtlCol="0" anchor="b"/>
          <a:lstStyle>
            <a:lvl1pPr algn="r">
              <a:defRPr sz="1200"/>
            </a:lvl1pPr>
          </a:lstStyle>
          <a:p>
            <a:fld id="{E815FC95-8F3C-4304-A74D-A18656CF4F09}" type="slidenum">
              <a:rPr lang="en-US" smtClean="0"/>
              <a:t>‹#›</a:t>
            </a:fld>
            <a:endParaRPr lang="en-US"/>
          </a:p>
        </p:txBody>
      </p:sp>
    </p:spTree>
    <p:extLst>
      <p:ext uri="{BB962C8B-B14F-4D97-AF65-F5344CB8AC3E}">
        <p14:creationId xmlns:p14="http://schemas.microsoft.com/office/powerpoint/2010/main" val="11045962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667E050-7305-4D36-8EE6-51C1AA61FA0F}" type="datetimeFigureOut">
              <a:rPr lang="en-US" smtClean="0"/>
              <a:t>5/28/2012</a:t>
            </a:fld>
            <a:endParaRPr lang="en-US"/>
          </a:p>
        </p:txBody>
      </p:sp>
      <p:sp>
        <p:nvSpPr>
          <p:cNvPr id="4" name="Slide Image Placehold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690269"/>
            <a:ext cx="5438140" cy="444341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04A596F8-4A39-4E12-9907-BAA086FDB139}" type="slidenum">
              <a:rPr lang="en-US" smtClean="0"/>
              <a:t>‹#›</a:t>
            </a:fld>
            <a:endParaRPr lang="en-US"/>
          </a:p>
        </p:txBody>
      </p:sp>
    </p:spTree>
    <p:extLst>
      <p:ext uri="{BB962C8B-B14F-4D97-AF65-F5344CB8AC3E}">
        <p14:creationId xmlns:p14="http://schemas.microsoft.com/office/powerpoint/2010/main" val="20023019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1C2EEE35-72E8-4A74-90E4-B5D03A7E1C3F}" type="datetime1">
              <a:rPr lang="en-US" smtClean="0"/>
              <a:t>5/28/2012</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F0B287D6-2791-4A1C-95B5-BB05BD030001}"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FAD9975-B959-4C2B-89CA-35194B13BAAC}" type="datetime1">
              <a:rPr lang="en-US" smtClean="0"/>
              <a:t>5/28/2012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78F19CE-0F44-4999-9761-C6618CF82EE6}" type="datetime1">
              <a:rPr lang="en-US" smtClean="0"/>
              <a:t>5/28/2012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4712503-2B31-484C-AEC3-31D81DEC3EC5}" type="datetime1">
              <a:rPr lang="en-US" smtClean="0"/>
              <a:t>5/28/2012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EAF9F867-16DC-4DDA-A675-47A0D59C9802}" type="datetime1">
              <a:rPr lang="en-US" smtClean="0"/>
              <a:t>5/28/2012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0B287D6-2791-4A1C-95B5-BB05BD030001}"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D4AFAAD9-4486-4828-A2BB-E540C419C8FB}" type="datetime1">
              <a:rPr lang="en-US" smtClean="0"/>
              <a:t>5/28/2012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56B6261-6FA4-48E4-92B4-9AC56AE771A9}" type="datetime1">
              <a:rPr lang="en-US" smtClean="0"/>
              <a:t>5/28/2012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8DD8382-5F60-48F5-AD22-D8BCE6E0D252}" type="datetime1">
              <a:rPr lang="en-US" smtClean="0"/>
              <a:t>5/28/2012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CC863A85-1A7B-4739-86BA-A77585AF0DA4}" type="datetime1">
              <a:rPr lang="en-US" smtClean="0"/>
              <a:t>5/28/2012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0B287D6-2791-4A1C-95B5-BB05BD030001}"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930F0-70B4-4BE1-AE6A-343EA0513C21}" type="datetime1">
              <a:rPr lang="en-US" smtClean="0"/>
              <a:t>5/28/2012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B287D6-2791-4A1C-95B5-BB05BD03000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73FA9B5-94E6-411D-B93C-AC46CCB01ED8}" type="datetime1">
              <a:rPr lang="en-US" smtClean="0"/>
              <a:t>5/28/2012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0B287D6-2791-4A1C-95B5-BB05BD030001}"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E83A40DB-26C5-4F83-9D4A-1C404CA4ABD4}" type="datetime1">
              <a:rPr lang="en-US" smtClean="0"/>
              <a:t>5/28/2012</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F0B287D6-2791-4A1C-95B5-BB05BD030001}"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bbc.co.uk/skillswise/words/reading/typesoftext/game.s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www.wikihow.com/Laugh" TargetMode="External"/><Relationship Id="rId2" Type="http://schemas.openxmlformats.org/officeDocument/2006/relationships/hyperlink" Target="http://www.wikihow.com/Smile"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t>Unit </a:t>
            </a:r>
            <a:r>
              <a:rPr lang="en-US" b="1" dirty="0" smtClean="0"/>
              <a:t>4</a:t>
            </a:r>
            <a:r>
              <a:rPr lang="en-US" b="1" dirty="0" smtClean="0"/>
              <a:t/>
            </a:r>
            <a:br>
              <a:rPr lang="en-US" b="1" dirty="0" smtClean="0"/>
            </a:br>
            <a:r>
              <a:rPr lang="en-US" b="1" dirty="0" smtClean="0"/>
              <a:t>English Language 1</a:t>
            </a:r>
            <a:endParaRPr lang="en-US" dirty="0"/>
          </a:p>
        </p:txBody>
      </p:sp>
      <p:sp>
        <p:nvSpPr>
          <p:cNvPr id="3" name="Subtitle 2"/>
          <p:cNvSpPr>
            <a:spLocks noGrp="1"/>
          </p:cNvSpPr>
          <p:nvPr>
            <p:ph type="subTitle" idx="1"/>
          </p:nvPr>
        </p:nvSpPr>
        <p:spPr/>
        <p:txBody>
          <a:bodyPr>
            <a:normAutofit/>
          </a:bodyPr>
          <a:lstStyle/>
          <a:p>
            <a:r>
              <a:rPr lang="en-GB" dirty="0" smtClean="0"/>
              <a:t> </a:t>
            </a:r>
            <a:endParaRPr lang="en-US" dirty="0" smtClean="0"/>
          </a:p>
          <a:p>
            <a:r>
              <a:rPr lang="en-US" b="1" dirty="0"/>
              <a:t>Vocabulary &amp; Instructive Texts</a:t>
            </a:r>
            <a:endParaRPr lang="en-SG" dirty="0"/>
          </a:p>
          <a:p>
            <a:endParaRPr lang="en-US" dirty="0"/>
          </a:p>
        </p:txBody>
      </p:sp>
      <p:sp>
        <p:nvSpPr>
          <p:cNvPr id="6" name="Slide Number Placeholder 5"/>
          <p:cNvSpPr>
            <a:spLocks noGrp="1"/>
          </p:cNvSpPr>
          <p:nvPr>
            <p:ph type="sldNum" sz="quarter" idx="12"/>
          </p:nvPr>
        </p:nvSpPr>
        <p:spPr/>
        <p:txBody>
          <a:bodyPr/>
          <a:lstStyle/>
          <a:p>
            <a:fld id="{F0B287D6-2791-4A1C-95B5-BB05BD030001}" type="slidenum">
              <a:rPr lang="en-US" smtClean="0"/>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Task 4</a:t>
            </a:r>
            <a:endParaRPr lang="en-SG" dirty="0"/>
          </a:p>
        </p:txBody>
      </p:sp>
      <p:sp>
        <p:nvSpPr>
          <p:cNvPr id="3" name="Content Placeholder 2"/>
          <p:cNvSpPr>
            <a:spLocks noGrp="1"/>
          </p:cNvSpPr>
          <p:nvPr>
            <p:ph idx="1"/>
          </p:nvPr>
        </p:nvSpPr>
        <p:spPr/>
        <p:txBody>
          <a:bodyPr>
            <a:normAutofit/>
          </a:bodyPr>
          <a:lstStyle/>
          <a:p>
            <a:r>
              <a:rPr lang="en-US" sz="2400" dirty="0" smtClean="0"/>
              <a:t>Put each </a:t>
            </a:r>
            <a:r>
              <a:rPr lang="en-US" sz="2400" dirty="0"/>
              <a:t>of the given words into the correct category.  The categories are </a:t>
            </a:r>
            <a:r>
              <a:rPr lang="en-US" sz="2400" b="1" i="1" dirty="0"/>
              <a:t>happy, sad </a:t>
            </a:r>
            <a:r>
              <a:rPr lang="en-US" sz="2400" dirty="0"/>
              <a:t>or </a:t>
            </a:r>
            <a:r>
              <a:rPr lang="en-US" sz="2400" b="1" i="1" dirty="0"/>
              <a:t>peaceful</a:t>
            </a:r>
            <a:r>
              <a:rPr lang="en-US" sz="2400" dirty="0" smtClean="0"/>
              <a:t>.</a:t>
            </a:r>
            <a:r>
              <a:rPr lang="en-GB" dirty="0" smtClean="0"/>
              <a:t>	</a:t>
            </a: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10</a:t>
            </a:fld>
            <a:endParaRPr lang="en-US"/>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4616" y="3124200"/>
            <a:ext cx="5260975" cy="2628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effectLst/>
              </a:rPr>
              <a:t>HAPPY</a:t>
            </a:r>
            <a:r>
              <a:rPr lang="en-US" sz="2800" b="1" dirty="0">
                <a:effectLst/>
              </a:rPr>
              <a:t>, SAD or PEACEFUL</a:t>
            </a:r>
            <a:endParaRPr lang="en-SG" sz="2800" b="1" dirty="0">
              <a:effectLst/>
            </a:endParaRPr>
          </a:p>
        </p:txBody>
      </p:sp>
      <p:sp>
        <p:nvSpPr>
          <p:cNvPr id="3" name="Content Placeholder 2"/>
          <p:cNvSpPr>
            <a:spLocks noGrp="1"/>
          </p:cNvSpPr>
          <p:nvPr>
            <p:ph idx="1"/>
          </p:nvPr>
        </p:nvSpPr>
        <p:spPr/>
        <p:txBody>
          <a:bodyPr>
            <a:normAutofit fontScale="55000" lnSpcReduction="20000"/>
          </a:bodyPr>
          <a:lstStyle/>
          <a:p>
            <a:pPr>
              <a:buNone/>
            </a:pPr>
            <a:r>
              <a:rPr lang="en-US" dirty="0"/>
              <a:t>glad		relaxed	upset		lonely		excited		cheerful</a:t>
            </a:r>
          </a:p>
          <a:p>
            <a:pPr>
              <a:buNone/>
            </a:pPr>
            <a:endParaRPr lang="en-US" dirty="0"/>
          </a:p>
          <a:p>
            <a:pPr>
              <a:buNone/>
            </a:pPr>
            <a:r>
              <a:rPr lang="en-US" dirty="0"/>
              <a:t>sorrowful	tranquil	joyful		gloomy	still		melancholy</a:t>
            </a:r>
          </a:p>
          <a:p>
            <a:pPr>
              <a:buNone/>
            </a:pPr>
            <a:endParaRPr lang="en-US" dirty="0"/>
          </a:p>
          <a:p>
            <a:pPr>
              <a:buNone/>
            </a:pPr>
            <a:r>
              <a:rPr lang="en-US" dirty="0"/>
              <a:t>unruffled	bright		quiet		calm		delighted	unhappy</a:t>
            </a:r>
          </a:p>
          <a:p>
            <a:pPr>
              <a:buNone/>
            </a:pPr>
            <a:endParaRPr lang="en-US" dirty="0"/>
          </a:p>
          <a:p>
            <a:pPr>
              <a:buNone/>
            </a:pPr>
            <a:r>
              <a:rPr lang="en-US" dirty="0"/>
              <a:t>spiritless	inspired	mild		pleased	settled		merry</a:t>
            </a:r>
          </a:p>
          <a:p>
            <a:pPr>
              <a:buNone/>
            </a:pPr>
            <a:endParaRPr lang="en-US" dirty="0"/>
          </a:p>
          <a:p>
            <a:pPr>
              <a:buNone/>
            </a:pPr>
            <a:r>
              <a:rPr lang="en-US" dirty="0"/>
              <a:t>restful		troubled	elated		discouraged	blissful	composed	</a:t>
            </a:r>
          </a:p>
          <a:p>
            <a:pPr>
              <a:buNone/>
            </a:pPr>
            <a:endParaRPr lang="en-US" dirty="0"/>
          </a:p>
          <a:p>
            <a:pPr>
              <a:buNone/>
            </a:pPr>
            <a:r>
              <a:rPr lang="en-US" dirty="0"/>
              <a:t>ecstatic	content	satisfied	dreary		jolly		miserable</a:t>
            </a:r>
          </a:p>
          <a:p>
            <a:pPr>
              <a:buNone/>
            </a:pPr>
            <a:endParaRPr lang="en-US" dirty="0"/>
          </a:p>
          <a:p>
            <a:pPr>
              <a:buNone/>
            </a:pPr>
            <a:r>
              <a:rPr lang="en-US" dirty="0"/>
              <a:t>disheartened	pensive	jubilant	untroubled	solemn	gentle</a:t>
            </a:r>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Task 4 (Answers)</a:t>
            </a:r>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12</a:t>
            </a:fld>
            <a:endParaRPr lang="en-US"/>
          </a:p>
        </p:txBody>
      </p:sp>
      <p:pic>
        <p:nvPicPr>
          <p:cNvPr id="4099" name="Picture 3"/>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065418" y="1447800"/>
            <a:ext cx="4238714"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Wrong Use of Words</a:t>
            </a:r>
            <a:endParaRPr lang="en-US" dirty="0"/>
          </a:p>
        </p:txBody>
      </p:sp>
      <p:sp>
        <p:nvSpPr>
          <p:cNvPr id="3" name="Content Placeholder 2"/>
          <p:cNvSpPr>
            <a:spLocks noGrp="1"/>
          </p:cNvSpPr>
          <p:nvPr>
            <p:ph idx="1"/>
          </p:nvPr>
        </p:nvSpPr>
        <p:spPr/>
        <p:txBody>
          <a:bodyPr>
            <a:normAutofit/>
          </a:bodyPr>
          <a:lstStyle/>
          <a:p>
            <a:r>
              <a:rPr lang="en-US" u="sng" dirty="0"/>
              <a:t>C</a:t>
            </a:r>
            <a:r>
              <a:rPr lang="en-US" u="sng" dirty="0" smtClean="0"/>
              <a:t>ommon errors </a:t>
            </a:r>
            <a:r>
              <a:rPr lang="en-US" u="sng" dirty="0"/>
              <a:t>in </a:t>
            </a:r>
            <a:r>
              <a:rPr lang="en-US" u="sng" dirty="0" smtClean="0"/>
              <a:t>Singaporean English:</a:t>
            </a:r>
          </a:p>
          <a:p>
            <a:pPr marL="596646" indent="-514350">
              <a:buFont typeface="+mj-lt"/>
              <a:buAutoNum type="arabicPeriod"/>
            </a:pPr>
            <a:r>
              <a:rPr lang="en-US" dirty="0" smtClean="0"/>
              <a:t>Can I lend this book from you?</a:t>
            </a:r>
          </a:p>
          <a:p>
            <a:pPr marL="596646" indent="-514350">
              <a:buFont typeface="+mj-lt"/>
              <a:buAutoNum type="arabicPeriod"/>
            </a:pPr>
            <a:r>
              <a:rPr lang="en-US" dirty="0" smtClean="0"/>
              <a:t>On your way home, kindly wash this roll of film.</a:t>
            </a:r>
          </a:p>
          <a:p>
            <a:pPr marL="596646" indent="-514350">
              <a:buFont typeface="+mj-lt"/>
              <a:buAutoNum type="arabicPeriod"/>
            </a:pPr>
            <a:r>
              <a:rPr lang="en-US" dirty="0" smtClean="0"/>
              <a:t>Have you seen the movie, already?</a:t>
            </a:r>
          </a:p>
          <a:p>
            <a:pPr marL="596646" indent="-514350">
              <a:buFont typeface="+mj-lt"/>
              <a:buAutoNum type="arabicPeriod"/>
            </a:pPr>
            <a:r>
              <a:rPr lang="en-US" dirty="0" smtClean="0"/>
              <a:t>The word ‘dog’ has 3 alphabets.</a:t>
            </a:r>
          </a:p>
          <a:p>
            <a:pPr marL="596646" indent="-514350">
              <a:buFont typeface="+mj-lt"/>
              <a:buAutoNum type="arabicPeriod"/>
            </a:pPr>
            <a:r>
              <a:rPr lang="en-US" dirty="0" smtClean="0"/>
              <a:t>It’s 11pm. Can you fetch me home?</a:t>
            </a:r>
          </a:p>
          <a:p>
            <a:pPr marL="596646" indent="-514350">
              <a:buFont typeface="+mj-lt"/>
              <a:buAutoNum type="arabicPeriod"/>
            </a:pPr>
            <a:r>
              <a:rPr lang="en-US" dirty="0" smtClean="0"/>
              <a:t>I need to get my passport chopped.</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Confusable Words</a:t>
            </a:r>
            <a:endParaRPr lang="en-SG" dirty="0"/>
          </a:p>
        </p:txBody>
      </p:sp>
      <p:sp>
        <p:nvSpPr>
          <p:cNvPr id="3" name="Content Placeholder 2"/>
          <p:cNvSpPr>
            <a:spLocks noGrp="1"/>
          </p:cNvSpPr>
          <p:nvPr>
            <p:ph idx="1"/>
          </p:nvPr>
        </p:nvSpPr>
        <p:spPr/>
        <p:txBody>
          <a:bodyPr>
            <a:normAutofit/>
          </a:bodyPr>
          <a:lstStyle/>
          <a:p>
            <a:pPr marL="82296" indent="0">
              <a:buNone/>
            </a:pPr>
            <a:r>
              <a:rPr lang="en-US" dirty="0" smtClean="0"/>
              <a:t>Identify the </a:t>
            </a:r>
            <a:r>
              <a:rPr lang="en-GB" dirty="0" smtClean="0"/>
              <a:t>subtle </a:t>
            </a:r>
            <a:r>
              <a:rPr lang="en-GB" dirty="0"/>
              <a:t>differences in the meanings of some closely related </a:t>
            </a:r>
            <a:r>
              <a:rPr lang="en-GB" dirty="0" smtClean="0"/>
              <a:t>words which </a:t>
            </a:r>
            <a:r>
              <a:rPr lang="en-US" dirty="0" smtClean="0"/>
              <a:t>are easily confused</a:t>
            </a:r>
            <a:r>
              <a:rPr lang="en-US" dirty="0"/>
              <a:t>:</a:t>
            </a:r>
            <a:endParaRPr lang="en-SG" dirty="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14</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22628416"/>
              </p:ext>
            </p:extLst>
          </p:nvPr>
        </p:nvGraphicFramePr>
        <p:xfrm>
          <a:off x="3352800" y="3276600"/>
          <a:ext cx="2811780" cy="3352800"/>
        </p:xfrm>
        <a:graphic>
          <a:graphicData uri="http://schemas.openxmlformats.org/drawingml/2006/table">
            <a:tbl>
              <a:tblPr firstRow="1" firstCol="1" lastRow="1" lastCol="1" bandRow="1" bandCol="1"/>
              <a:tblGrid>
                <a:gridCol w="2811780"/>
              </a:tblGrid>
              <a:tr h="0">
                <a:tc>
                  <a:txBody>
                    <a:bodyPr/>
                    <a:lstStyle/>
                    <a:p>
                      <a:pPr marL="342900" lvl="0" indent="-342900" algn="l">
                        <a:spcAft>
                          <a:spcPts val="0"/>
                        </a:spcAft>
                        <a:buFont typeface="+mj-lt"/>
                        <a:buAutoNum type="arabicPeriod"/>
                        <a:tabLst>
                          <a:tab pos="228600" algn="l"/>
                        </a:tabLst>
                      </a:pPr>
                      <a:r>
                        <a:rPr lang="en-SG" sz="2000">
                          <a:effectLst/>
                          <a:latin typeface="Times New Roman"/>
                          <a:ea typeface="SimSun"/>
                        </a:rPr>
                        <a:t> </a:t>
                      </a:r>
                      <a:r>
                        <a:rPr lang="en-US" sz="2000">
                          <a:effectLst/>
                          <a:latin typeface="Times New Roman"/>
                          <a:ea typeface="SimSun"/>
                        </a:rPr>
                        <a:t>arrogant / proud</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spcAft>
                          <a:spcPts val="0"/>
                        </a:spcAft>
                      </a:pPr>
                      <a:r>
                        <a:rPr lang="en-US" sz="2000">
                          <a:effectLst/>
                          <a:latin typeface="Times New Roman"/>
                          <a:ea typeface="SimSun"/>
                        </a:rPr>
                        <a:t>2.    beside / besides</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spcAft>
                          <a:spcPts val="0"/>
                        </a:spcAft>
                      </a:pPr>
                      <a:r>
                        <a:rPr lang="en-US" sz="2000">
                          <a:effectLst/>
                          <a:latin typeface="Times New Roman"/>
                          <a:ea typeface="SimSun"/>
                        </a:rPr>
                        <a:t>3.    carry / lift</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spcAft>
                          <a:spcPts val="0"/>
                        </a:spcAft>
                      </a:pPr>
                      <a:r>
                        <a:rPr lang="en-US" sz="2000">
                          <a:effectLst/>
                          <a:latin typeface="Times New Roman"/>
                          <a:ea typeface="SimSun"/>
                        </a:rPr>
                        <a:t>4.    childish / childlike</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spcAft>
                          <a:spcPts val="0"/>
                        </a:spcAft>
                      </a:pPr>
                      <a:r>
                        <a:rPr lang="en-US" sz="2000">
                          <a:effectLst/>
                          <a:latin typeface="Times New Roman"/>
                          <a:ea typeface="SimSun"/>
                        </a:rPr>
                        <a:t>5.    complement / </a:t>
                      </a:r>
                      <a:endParaRPr lang="en-SG" sz="2000">
                        <a:effectLst/>
                        <a:latin typeface="Times New Roman"/>
                        <a:ea typeface="Times New Roman"/>
                      </a:endParaRPr>
                    </a:p>
                    <a:p>
                      <a:pPr algn="l">
                        <a:spcAft>
                          <a:spcPts val="0"/>
                        </a:spcAft>
                      </a:pPr>
                      <a:r>
                        <a:rPr lang="en-US" sz="2000">
                          <a:effectLst/>
                          <a:latin typeface="Times New Roman"/>
                          <a:ea typeface="SimSun"/>
                        </a:rPr>
                        <a:t>       compliment</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l">
                        <a:spcAft>
                          <a:spcPts val="0"/>
                        </a:spcAft>
                      </a:pPr>
                      <a:r>
                        <a:rPr lang="en-US" sz="2000" dirty="0">
                          <a:effectLst/>
                          <a:latin typeface="Times New Roman"/>
                          <a:ea typeface="SimSun"/>
                        </a:rPr>
                        <a:t>6.    conscious /   </a:t>
                      </a:r>
                      <a:endParaRPr lang="en-SG" sz="2000" dirty="0">
                        <a:effectLst/>
                        <a:latin typeface="Times New Roman"/>
                        <a:ea typeface="Times New Roman"/>
                      </a:endParaRPr>
                    </a:p>
                    <a:p>
                      <a:pPr algn="l">
                        <a:spcAft>
                          <a:spcPts val="0"/>
                        </a:spcAft>
                      </a:pPr>
                      <a:r>
                        <a:rPr lang="en-US" sz="2000" dirty="0">
                          <a:effectLst/>
                          <a:latin typeface="Times New Roman"/>
                          <a:ea typeface="SimSun"/>
                        </a:rPr>
                        <a:t>       conscientious</a:t>
                      </a:r>
                      <a:endParaRPr lang="en-SG" sz="20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1582615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Confusable Words</a:t>
            </a:r>
            <a:endParaRPr lang="en-SG"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032501043"/>
              </p:ext>
            </p:extLst>
          </p:nvPr>
        </p:nvGraphicFramePr>
        <p:xfrm>
          <a:off x="3352800" y="1524000"/>
          <a:ext cx="3657600" cy="4495800"/>
        </p:xfrm>
        <a:graphic>
          <a:graphicData uri="http://schemas.openxmlformats.org/drawingml/2006/table">
            <a:tbl>
              <a:tblPr firstRow="1" firstCol="1" lastRow="1" lastCol="1" bandRow="1" bandCol="1"/>
              <a:tblGrid>
                <a:gridCol w="3657600"/>
              </a:tblGrid>
              <a:tr h="8382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effectLst/>
                          <a:latin typeface="Times New Roman"/>
                          <a:ea typeface="SimSun"/>
                        </a:rPr>
                        <a:t>7.  country / nation / </a:t>
                      </a:r>
                      <a:r>
                        <a:rPr lang="en-US" sz="2000" dirty="0" smtClean="0">
                          <a:effectLst/>
                          <a:latin typeface="Times New Roman"/>
                          <a:ea typeface="SimSun"/>
                        </a:rPr>
                        <a:t>state </a:t>
                      </a:r>
                      <a:endParaRPr lang="en-SG" sz="2000" dirty="0" smtClean="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9400">
                <a:tc>
                  <a:txBody>
                    <a:bodyPr/>
                    <a:lstStyle/>
                    <a:p>
                      <a:pPr marL="457200" indent="-457200" algn="l">
                        <a:spcAft>
                          <a:spcPts val="0"/>
                        </a:spcAft>
                        <a:buAutoNum type="arabicPeriod" startAt="8"/>
                      </a:pPr>
                      <a:r>
                        <a:rPr lang="en-US" sz="2000" dirty="0" smtClean="0">
                          <a:effectLst/>
                          <a:latin typeface="Times New Roman"/>
                          <a:ea typeface="SimSun"/>
                        </a:rPr>
                        <a:t>electric </a:t>
                      </a:r>
                      <a:r>
                        <a:rPr lang="en-US" sz="2000" dirty="0">
                          <a:effectLst/>
                          <a:latin typeface="Times New Roman"/>
                          <a:ea typeface="SimSun"/>
                        </a:rPr>
                        <a:t>/ </a:t>
                      </a:r>
                      <a:r>
                        <a:rPr lang="en-US" sz="2000" dirty="0" smtClean="0">
                          <a:effectLst/>
                          <a:latin typeface="Times New Roman"/>
                          <a:ea typeface="SimSun"/>
                        </a:rPr>
                        <a:t>electrical</a:t>
                      </a:r>
                    </a:p>
                    <a:p>
                      <a:pPr marL="457200" indent="-457200" algn="l">
                        <a:spcAft>
                          <a:spcPts val="0"/>
                        </a:spcAft>
                        <a:buAutoNum type="arabicPeriod" startAt="8"/>
                      </a:pPr>
                      <a:endParaRPr lang="en-SG" sz="20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800">
                <a:tc>
                  <a:txBody>
                    <a:bodyPr/>
                    <a:lstStyle/>
                    <a:p>
                      <a:pPr algn="l">
                        <a:spcAft>
                          <a:spcPts val="0"/>
                        </a:spcAft>
                      </a:pPr>
                      <a:r>
                        <a:rPr lang="en-US" sz="2000">
                          <a:effectLst/>
                          <a:latin typeface="Times New Roman"/>
                          <a:ea typeface="SimSun"/>
                        </a:rPr>
                        <a:t>9.  forbid / prevent</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800">
                <a:tc>
                  <a:txBody>
                    <a:bodyPr/>
                    <a:lstStyle/>
                    <a:p>
                      <a:pPr algn="l">
                        <a:spcAft>
                          <a:spcPts val="0"/>
                        </a:spcAft>
                      </a:pPr>
                      <a:r>
                        <a:rPr lang="en-US" sz="2000">
                          <a:effectLst/>
                          <a:latin typeface="Times New Roman"/>
                          <a:ea typeface="SimSun"/>
                        </a:rPr>
                        <a:t>10.  house / home</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8800">
                <a:tc>
                  <a:txBody>
                    <a:bodyPr/>
                    <a:lstStyle/>
                    <a:p>
                      <a:pPr algn="l">
                        <a:spcAft>
                          <a:spcPts val="0"/>
                        </a:spcAft>
                      </a:pPr>
                      <a:r>
                        <a:rPr lang="en-US" sz="2000">
                          <a:effectLst/>
                          <a:latin typeface="Times New Roman"/>
                          <a:ea typeface="SimSun"/>
                        </a:rPr>
                        <a:t>11.  prize / price</a:t>
                      </a:r>
                      <a:endParaRPr lang="en-SG" sz="2000">
                        <a:effectLst/>
                        <a:latin typeface="Times New Roman"/>
                        <a:ea typeface="Times New Roman"/>
                      </a:endParaRPr>
                    </a:p>
                    <a:p>
                      <a:pPr algn="l">
                        <a:spcAft>
                          <a:spcPts val="0"/>
                        </a:spcAft>
                      </a:pPr>
                      <a:r>
                        <a:rPr lang="en-US" sz="2000">
                          <a:effectLst/>
                          <a:latin typeface="Times New Roman"/>
                          <a:ea typeface="SimSun"/>
                        </a:rPr>
                        <a:t> </a:t>
                      </a:r>
                      <a:endParaRPr lang="en-SG" sz="200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6082">
                <a:tc>
                  <a:txBody>
                    <a:bodyPr/>
                    <a:lstStyle/>
                    <a:p>
                      <a:pPr algn="l">
                        <a:spcAft>
                          <a:spcPts val="0"/>
                        </a:spcAft>
                      </a:pPr>
                      <a:r>
                        <a:rPr lang="en-US" sz="2000" dirty="0">
                          <a:effectLst/>
                          <a:latin typeface="Times New Roman"/>
                          <a:ea typeface="SimSun"/>
                        </a:rPr>
                        <a:t>12.  priceless / worthless</a:t>
                      </a:r>
                      <a:endParaRPr lang="en-SG" sz="2000" dirty="0">
                        <a:effectLst/>
                        <a:latin typeface="Times New Roman"/>
                        <a:ea typeface="Times New Roman"/>
                      </a:endParaRPr>
                    </a:p>
                    <a:p>
                      <a:pPr algn="l">
                        <a:spcAft>
                          <a:spcPts val="0"/>
                        </a:spcAft>
                      </a:pPr>
                      <a:r>
                        <a:rPr lang="en-US" sz="2000" dirty="0">
                          <a:effectLst/>
                          <a:latin typeface="Times New Roman"/>
                          <a:ea typeface="SimSun"/>
                        </a:rPr>
                        <a:t> </a:t>
                      </a:r>
                      <a:endParaRPr lang="en-SG" sz="20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5783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effectLst/>
                          <a:latin typeface="Times New Roman"/>
                          <a:ea typeface="SimSun"/>
                        </a:rPr>
                        <a:t>13.  stationary / stationery</a:t>
                      </a:r>
                      <a:endParaRPr lang="en-SG" sz="2000" dirty="0" smtClean="0">
                        <a:effectLst/>
                        <a:latin typeface="Times New Roman"/>
                        <a:ea typeface="Times New Roman"/>
                      </a:endParaRPr>
                    </a:p>
                    <a:p>
                      <a:pPr algn="l">
                        <a:spcAft>
                          <a:spcPts val="0"/>
                        </a:spcAft>
                      </a:pPr>
                      <a:endParaRPr lang="en-SG" sz="2000" dirty="0">
                        <a:effectLst/>
                        <a:latin typeface="Times New Roman"/>
                        <a:ea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 name="Slide Number Placeholder 3"/>
          <p:cNvSpPr>
            <a:spLocks noGrp="1"/>
          </p:cNvSpPr>
          <p:nvPr>
            <p:ph type="sldNum" sz="quarter" idx="12"/>
          </p:nvPr>
        </p:nvSpPr>
        <p:spPr/>
        <p:txBody>
          <a:bodyPr/>
          <a:lstStyle/>
          <a:p>
            <a:fld id="{F0B287D6-2791-4A1C-95B5-BB05BD030001}" type="slidenum">
              <a:rPr lang="en-US" smtClean="0"/>
              <a:t>15</a:t>
            </a:fld>
            <a:endParaRPr lang="en-US"/>
          </a:p>
        </p:txBody>
      </p:sp>
    </p:spTree>
    <p:extLst>
      <p:ext uri="{BB962C8B-B14F-4D97-AF65-F5344CB8AC3E}">
        <p14:creationId xmlns:p14="http://schemas.microsoft.com/office/powerpoint/2010/main" val="15592200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INSTRUCTIVE TEXTS</a:t>
            </a:r>
            <a:endParaRPr lang="en-SG" b="1" dirty="0">
              <a:effectLst/>
            </a:endParaRPr>
          </a:p>
        </p:txBody>
      </p:sp>
      <p:sp>
        <p:nvSpPr>
          <p:cNvPr id="3" name="Content Placeholder 2"/>
          <p:cNvSpPr>
            <a:spLocks noGrp="1"/>
          </p:cNvSpPr>
          <p:nvPr>
            <p:ph idx="1"/>
          </p:nvPr>
        </p:nvSpPr>
        <p:spPr/>
        <p:txBody>
          <a:bodyPr>
            <a:normAutofit/>
          </a:bodyPr>
          <a:lstStyle/>
          <a:p>
            <a:pPr>
              <a:buFont typeface="Arial" pitchFamily="34" charset="0"/>
              <a:buChar char="•"/>
            </a:pPr>
            <a:r>
              <a:rPr lang="en-US" dirty="0"/>
              <a:t>An instructive text is a text that </a:t>
            </a:r>
            <a:r>
              <a:rPr lang="en-US" b="1" i="1" dirty="0"/>
              <a:t>instructs</a:t>
            </a:r>
            <a:r>
              <a:rPr lang="en-US" dirty="0"/>
              <a:t> or tells you </a:t>
            </a:r>
            <a:r>
              <a:rPr lang="en-US" b="1" i="1" dirty="0"/>
              <a:t>how</a:t>
            </a:r>
            <a:r>
              <a:rPr lang="en-US" dirty="0"/>
              <a:t> to do something.</a:t>
            </a:r>
            <a:br>
              <a:rPr lang="en-US" dirty="0"/>
            </a:br>
            <a:r>
              <a:rPr lang="en-US" dirty="0"/>
              <a:t/>
            </a:r>
            <a:br>
              <a:rPr lang="en-US" dirty="0"/>
            </a:br>
            <a:r>
              <a:rPr lang="en-US" dirty="0"/>
              <a:t>A recipe wants to </a:t>
            </a:r>
            <a:r>
              <a:rPr lang="en-US" i="1" dirty="0"/>
              <a:t>instruct</a:t>
            </a:r>
            <a:r>
              <a:rPr lang="en-US" dirty="0"/>
              <a:t> you how to cook something</a:t>
            </a:r>
            <a:r>
              <a:rPr lang="en-US" dirty="0" smtClean="0"/>
              <a:t>.</a:t>
            </a:r>
          </a:p>
          <a:p>
            <a:pPr>
              <a:buFont typeface="Arial" pitchFamily="34" charset="0"/>
              <a:buChar char="•"/>
            </a:pPr>
            <a:endParaRPr lang="en-US" dirty="0" smtClean="0"/>
          </a:p>
          <a:p>
            <a:pPr>
              <a:buFont typeface="Arial" pitchFamily="34" charset="0"/>
              <a:buChar char="•"/>
            </a:pPr>
            <a:r>
              <a:rPr lang="en-US" dirty="0" smtClean="0"/>
              <a:t>A </a:t>
            </a:r>
            <a:r>
              <a:rPr lang="en-US" dirty="0"/>
              <a:t>care-instructions tag on a shirt advises you how to clean and maintain it.</a:t>
            </a:r>
            <a:endParaRPr lang="en-SG" dirty="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F</a:t>
            </a:r>
            <a:r>
              <a:rPr lang="en-US" b="1" dirty="0" smtClean="0"/>
              <a:t>eatures </a:t>
            </a:r>
            <a:r>
              <a:rPr lang="en-US" b="1" dirty="0"/>
              <a:t>of instructive </a:t>
            </a:r>
            <a:r>
              <a:rPr lang="en-US" b="1" dirty="0" smtClean="0"/>
              <a:t>texts:</a:t>
            </a:r>
            <a:r>
              <a:rPr lang="en-US" dirty="0" smtClean="0"/>
              <a:t> </a:t>
            </a:r>
            <a:endParaRPr lang="en-SG" dirty="0"/>
          </a:p>
        </p:txBody>
      </p:sp>
      <p:sp>
        <p:nvSpPr>
          <p:cNvPr id="3" name="Content Placeholder 2"/>
          <p:cNvSpPr>
            <a:spLocks noGrp="1"/>
          </p:cNvSpPr>
          <p:nvPr>
            <p:ph idx="1"/>
          </p:nvPr>
        </p:nvSpPr>
        <p:spPr/>
        <p:txBody>
          <a:bodyPr>
            <a:normAutofit/>
          </a:bodyPr>
          <a:lstStyle/>
          <a:p>
            <a:pPr lvl="0"/>
            <a:r>
              <a:rPr lang="en-US" dirty="0"/>
              <a:t>W</a:t>
            </a:r>
            <a:r>
              <a:rPr lang="en-US" dirty="0" smtClean="0"/>
              <a:t>ritten </a:t>
            </a:r>
            <a:r>
              <a:rPr lang="en-US" dirty="0"/>
              <a:t>as though the reader is being spoken to - </a:t>
            </a:r>
            <a:r>
              <a:rPr lang="en-US" dirty="0" smtClean="0"/>
              <a:t>(but no ‘you’)</a:t>
            </a:r>
          </a:p>
          <a:p>
            <a:pPr lvl="0"/>
            <a:r>
              <a:rPr lang="en-US" dirty="0" smtClean="0"/>
              <a:t>Use precise </a:t>
            </a:r>
            <a:r>
              <a:rPr lang="en-US" dirty="0"/>
              <a:t>verbs / verb phrases </a:t>
            </a:r>
            <a:r>
              <a:rPr lang="en-US" dirty="0" err="1"/>
              <a:t>eg</a:t>
            </a:r>
            <a:r>
              <a:rPr lang="en-US" dirty="0"/>
              <a:t> discard plastic wrap, do not machine wash</a:t>
            </a:r>
            <a:endParaRPr lang="en-SG" dirty="0"/>
          </a:p>
          <a:p>
            <a:pPr lvl="0"/>
            <a:r>
              <a:rPr lang="en-US" dirty="0"/>
              <a:t>L</a:t>
            </a:r>
            <a:r>
              <a:rPr lang="en-US" dirty="0" smtClean="0"/>
              <a:t>anguage </a:t>
            </a:r>
            <a:r>
              <a:rPr lang="en-US" dirty="0"/>
              <a:t>is </a:t>
            </a:r>
            <a:r>
              <a:rPr lang="en-US" dirty="0" smtClean="0"/>
              <a:t>direct, no unnecessary words</a:t>
            </a:r>
            <a:endParaRPr lang="en-SG" dirty="0"/>
          </a:p>
          <a:p>
            <a:pPr lvl="0"/>
            <a:r>
              <a:rPr lang="en-US" dirty="0"/>
              <a:t>often use 'must', 'must not', ‘do not’</a:t>
            </a:r>
            <a:endParaRPr lang="en-SG" dirty="0"/>
          </a:p>
          <a:p>
            <a:pPr lvl="0"/>
            <a:r>
              <a:rPr lang="en-US" dirty="0"/>
              <a:t>sometimes use diagrams or </a:t>
            </a:r>
            <a:r>
              <a:rPr lang="en-US" dirty="0" smtClean="0"/>
              <a:t>pictures</a:t>
            </a: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b="1" dirty="0" smtClean="0"/>
              <a:t>Identify the </a:t>
            </a:r>
            <a:r>
              <a:rPr lang="en-US" sz="3600" b="1" dirty="0"/>
              <a:t>instructive verbs / verb phrases </a:t>
            </a:r>
            <a:r>
              <a:rPr lang="en-US" sz="3600" b="1" dirty="0" smtClean="0"/>
              <a:t>used:</a:t>
            </a:r>
            <a:endParaRPr lang="en-US" sz="3600" dirty="0"/>
          </a:p>
        </p:txBody>
      </p:sp>
      <p:sp>
        <p:nvSpPr>
          <p:cNvPr id="3" name="Content Placeholder 2"/>
          <p:cNvSpPr>
            <a:spLocks noGrp="1"/>
          </p:cNvSpPr>
          <p:nvPr>
            <p:ph idx="1"/>
          </p:nvPr>
        </p:nvSpPr>
        <p:spPr/>
        <p:txBody>
          <a:bodyPr>
            <a:normAutofit/>
          </a:bodyPr>
          <a:lstStyle/>
          <a:p>
            <a:pPr marL="82296" indent="0">
              <a:buNone/>
            </a:pPr>
            <a:r>
              <a:rPr lang="en-US" dirty="0"/>
              <a:t> </a:t>
            </a:r>
            <a:endParaRPr lang="en-SG" dirty="0"/>
          </a:p>
          <a:p>
            <a:pPr lvl="0"/>
            <a:r>
              <a:rPr lang="en-US" sz="3600" i="1" u="sng" dirty="0"/>
              <a:t>Use</a:t>
            </a:r>
            <a:r>
              <a:rPr lang="en-US" sz="3600" i="1" dirty="0"/>
              <a:t> only </a:t>
            </a:r>
            <a:r>
              <a:rPr lang="en-US" sz="3600" i="1" dirty="0" err="1"/>
              <a:t>miniSD</a:t>
            </a:r>
            <a:r>
              <a:rPr lang="en-US" sz="3600" i="1" dirty="0"/>
              <a:t> cards approved by XXXX  for use with this device.</a:t>
            </a:r>
            <a:endParaRPr lang="en-SG" sz="3600" dirty="0"/>
          </a:p>
          <a:p>
            <a:pPr lvl="0"/>
            <a:r>
              <a:rPr lang="en-US" sz="3600" i="1" u="sng" dirty="0"/>
              <a:t>Do not use</a:t>
            </a:r>
            <a:r>
              <a:rPr lang="en-US" sz="3600" i="1" dirty="0"/>
              <a:t> to contain hot water.</a:t>
            </a:r>
            <a:endParaRPr lang="en-SG" sz="3600" dirty="0"/>
          </a:p>
          <a:p>
            <a:pPr lvl="0"/>
            <a:r>
              <a:rPr lang="en-US" sz="3600" i="1" dirty="0"/>
              <a:t>Please </a:t>
            </a:r>
            <a:r>
              <a:rPr lang="en-US" sz="3600" i="1" u="sng" dirty="0"/>
              <a:t>keep</a:t>
            </a:r>
            <a:r>
              <a:rPr lang="en-US" sz="3600" i="1" dirty="0"/>
              <a:t> the floors dry.</a:t>
            </a:r>
            <a:endParaRPr lang="en-SG" sz="3600" dirty="0"/>
          </a:p>
          <a:p>
            <a:pPr lvl="0"/>
            <a:r>
              <a:rPr lang="en-US" sz="3600" i="1" u="sng" dirty="0"/>
              <a:t>Refrigerate</a:t>
            </a:r>
            <a:r>
              <a:rPr lang="en-US" sz="3600" i="1" dirty="0"/>
              <a:t> once open.)</a:t>
            </a:r>
            <a:endParaRPr lang="en-SG" sz="3600" dirty="0"/>
          </a:p>
          <a:p>
            <a:pPr marL="82296" indent="0">
              <a:buNone/>
            </a:pPr>
            <a:endParaRPr lang="en-US" dirty="0" smtClean="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Fill in the blanks with a suitable word.</a:t>
            </a:r>
            <a:endParaRPr lang="en-SG" dirty="0"/>
          </a:p>
        </p:txBody>
      </p:sp>
      <p:sp>
        <p:nvSpPr>
          <p:cNvPr id="3" name="Content Placeholder 2"/>
          <p:cNvSpPr>
            <a:spLocks noGrp="1"/>
          </p:cNvSpPr>
          <p:nvPr>
            <p:ph idx="1"/>
          </p:nvPr>
        </p:nvSpPr>
        <p:spPr/>
        <p:txBody>
          <a:bodyPr>
            <a:normAutofit/>
          </a:bodyPr>
          <a:lstStyle/>
          <a:p>
            <a:pPr lvl="0">
              <a:buFont typeface="Arial" pitchFamily="34" charset="0"/>
              <a:buChar char="•"/>
            </a:pPr>
            <a:r>
              <a:rPr lang="en-US" dirty="0" smtClean="0"/>
              <a:t>Always </a:t>
            </a:r>
            <a:r>
              <a:rPr lang="en-US" u="sng" dirty="0"/>
              <a:t>switch</a:t>
            </a:r>
            <a:r>
              <a:rPr lang="en-US" dirty="0"/>
              <a:t> the device off, and </a:t>
            </a:r>
            <a:r>
              <a:rPr lang="en-US" u="sng" dirty="0"/>
              <a:t>disconnect</a:t>
            </a:r>
            <a:r>
              <a:rPr lang="en-US" dirty="0"/>
              <a:t> the charger before removing the battery.</a:t>
            </a:r>
            <a:endParaRPr lang="en-SG" dirty="0"/>
          </a:p>
          <a:p>
            <a:pPr lvl="0">
              <a:buFont typeface="Arial" pitchFamily="34" charset="0"/>
              <a:buChar char="•"/>
            </a:pPr>
            <a:r>
              <a:rPr lang="en-US" dirty="0"/>
              <a:t>You must not </a:t>
            </a:r>
            <a:r>
              <a:rPr lang="en-US" u="sng" dirty="0"/>
              <a:t>hand/pass</a:t>
            </a:r>
            <a:r>
              <a:rPr lang="en-US" dirty="0"/>
              <a:t> ANYTHING to anyone else during the exam. </a:t>
            </a:r>
            <a:endParaRPr lang="en-SG" dirty="0"/>
          </a:p>
          <a:p>
            <a:pPr lvl="0">
              <a:buFont typeface="Arial" pitchFamily="34" charset="0"/>
              <a:buChar char="•"/>
            </a:pPr>
            <a:r>
              <a:rPr lang="en-US" dirty="0"/>
              <a:t>You are not allowed to </a:t>
            </a:r>
            <a:r>
              <a:rPr lang="en-US" u="sng" dirty="0"/>
              <a:t>leave/enter</a:t>
            </a:r>
            <a:r>
              <a:rPr lang="en-US" dirty="0"/>
              <a:t> the room 60minutes after the test has begun.</a:t>
            </a:r>
            <a:endParaRPr lang="en-SG" dirty="0"/>
          </a:p>
          <a:p>
            <a:pPr lvl="0">
              <a:buFont typeface="Arial" pitchFamily="34" charset="0"/>
              <a:buChar char="•"/>
            </a:pPr>
            <a:r>
              <a:rPr lang="en-US" dirty="0"/>
              <a:t>Cameras/video equipment are not </a:t>
            </a:r>
            <a:r>
              <a:rPr lang="en-US" u="sng" dirty="0"/>
              <a:t>allowed</a:t>
            </a:r>
            <a:r>
              <a:rPr lang="en-US" dirty="0"/>
              <a:t> into the concert venue.</a:t>
            </a:r>
            <a:endParaRPr lang="en-SG" dirty="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19</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US" b="1" dirty="0">
                <a:effectLst/>
              </a:rPr>
              <a:t> Use of the Thesaurus</a:t>
            </a:r>
            <a:r>
              <a:rPr lang="en-US" b="1" dirty="0" smtClean="0"/>
              <a:t/>
            </a:r>
            <a:br>
              <a:rPr lang="en-US" b="1" dirty="0" smtClean="0"/>
            </a:br>
            <a:endParaRPr lang="en-US" dirty="0"/>
          </a:p>
        </p:txBody>
      </p:sp>
      <p:sp>
        <p:nvSpPr>
          <p:cNvPr id="3" name="Content Placeholder 2"/>
          <p:cNvSpPr>
            <a:spLocks noGrp="1"/>
          </p:cNvSpPr>
          <p:nvPr>
            <p:ph idx="1"/>
          </p:nvPr>
        </p:nvSpPr>
        <p:spPr/>
        <p:txBody>
          <a:bodyPr>
            <a:normAutofit/>
          </a:bodyPr>
          <a:lstStyle/>
          <a:p>
            <a:r>
              <a:rPr lang="en-US" sz="4000" dirty="0"/>
              <a:t>In a thesaurus you refer to familiar words, whose meanings are known, but you would like to use </a:t>
            </a:r>
            <a:r>
              <a:rPr lang="en-US" sz="4000" dirty="0" smtClean="0"/>
              <a:t>alternatives.</a:t>
            </a:r>
          </a:p>
          <a:p>
            <a:r>
              <a:rPr lang="en-US" sz="4000" dirty="0" smtClean="0"/>
              <a:t> For </a:t>
            </a:r>
            <a:r>
              <a:rPr lang="en-US" sz="4000" dirty="0"/>
              <a:t>example, the word </a:t>
            </a:r>
            <a:r>
              <a:rPr lang="en-US" sz="4000" i="1" dirty="0"/>
              <a:t>ask </a:t>
            </a:r>
            <a:r>
              <a:rPr lang="en-US" sz="4000" dirty="0"/>
              <a:t>can be replaced with </a:t>
            </a:r>
            <a:r>
              <a:rPr lang="en-US" sz="4000" i="1" dirty="0" smtClean="0"/>
              <a:t>request</a:t>
            </a:r>
            <a:r>
              <a:rPr lang="en-US" sz="4000" i="1" dirty="0"/>
              <a:t>, invite, demand, require, </a:t>
            </a:r>
            <a:r>
              <a:rPr lang="en-US" sz="4000" dirty="0"/>
              <a:t>and</a:t>
            </a:r>
            <a:r>
              <a:rPr lang="en-US" sz="4000" i="1" dirty="0"/>
              <a:t> inquire</a:t>
            </a:r>
            <a:r>
              <a:rPr lang="en-US" sz="4000" dirty="0"/>
              <a:t>. </a:t>
            </a:r>
            <a:endParaRPr lang="en-US" sz="4000" dirty="0"/>
          </a:p>
        </p:txBody>
      </p:sp>
      <p:sp>
        <p:nvSpPr>
          <p:cNvPr id="4" name="Slide Number Placeholder 3"/>
          <p:cNvSpPr>
            <a:spLocks noGrp="1"/>
          </p:cNvSpPr>
          <p:nvPr>
            <p:ph type="sldNum" sz="quarter" idx="12"/>
          </p:nvPr>
        </p:nvSpPr>
        <p:spPr/>
        <p:txBody>
          <a:bodyPr/>
          <a:lstStyle/>
          <a:p>
            <a:fld id="{F0B287D6-2791-4A1C-95B5-BB05BD030001}" type="slidenum">
              <a:rPr lang="en-US" smtClean="0"/>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Fill in the blanks with a suitable word.</a:t>
            </a:r>
            <a:endParaRPr lang="en-SG" dirty="0"/>
          </a:p>
        </p:txBody>
      </p:sp>
      <p:sp>
        <p:nvSpPr>
          <p:cNvPr id="3" name="Content Placeholder 2"/>
          <p:cNvSpPr>
            <a:spLocks noGrp="1"/>
          </p:cNvSpPr>
          <p:nvPr>
            <p:ph idx="1"/>
          </p:nvPr>
        </p:nvSpPr>
        <p:spPr/>
        <p:txBody>
          <a:bodyPr>
            <a:normAutofit/>
          </a:bodyPr>
          <a:lstStyle/>
          <a:p>
            <a:pPr lvl="0">
              <a:buFont typeface="Arial" pitchFamily="34" charset="0"/>
              <a:buChar char="•"/>
            </a:pPr>
            <a:r>
              <a:rPr lang="en-US" dirty="0"/>
              <a:t>Students must </a:t>
            </a:r>
            <a:r>
              <a:rPr lang="en-US" u="sng" dirty="0"/>
              <a:t>wear</a:t>
            </a:r>
            <a:r>
              <a:rPr lang="en-US" dirty="0"/>
              <a:t> their lanyards at all times on campus.</a:t>
            </a:r>
            <a:endParaRPr lang="en-SG" dirty="0"/>
          </a:p>
          <a:p>
            <a:pPr lvl="0">
              <a:buFont typeface="Arial" pitchFamily="34" charset="0"/>
              <a:buChar char="•"/>
            </a:pPr>
            <a:r>
              <a:rPr lang="en-US" u="sng" dirty="0"/>
              <a:t>Replace/change</a:t>
            </a:r>
            <a:r>
              <a:rPr lang="en-US" dirty="0"/>
              <a:t> batteries.</a:t>
            </a:r>
            <a:endParaRPr lang="en-SG" dirty="0"/>
          </a:p>
          <a:p>
            <a:pPr lvl="0">
              <a:buFont typeface="Arial" pitchFamily="34" charset="0"/>
              <a:buChar char="•"/>
            </a:pPr>
            <a:r>
              <a:rPr lang="en-US" u="sng" dirty="0"/>
              <a:t>Connect/disconnect/cut</a:t>
            </a:r>
            <a:r>
              <a:rPr lang="en-US" dirty="0"/>
              <a:t> the cables.</a:t>
            </a:r>
            <a:endParaRPr lang="en-SG" dirty="0"/>
          </a:p>
          <a:p>
            <a:pPr lvl="0">
              <a:buFont typeface="Arial" pitchFamily="34" charset="0"/>
              <a:buChar char="•"/>
            </a:pPr>
            <a:r>
              <a:rPr lang="en-US" u="sng" dirty="0"/>
              <a:t>Open/shut</a:t>
            </a:r>
            <a:r>
              <a:rPr lang="en-US" dirty="0"/>
              <a:t> the door.</a:t>
            </a:r>
            <a:endParaRPr lang="en-SG" dirty="0"/>
          </a:p>
          <a:p>
            <a:pPr lvl="0">
              <a:buFont typeface="Arial" pitchFamily="34" charset="0"/>
              <a:buChar char="•"/>
            </a:pPr>
            <a:r>
              <a:rPr lang="en-US" u="sng" dirty="0"/>
              <a:t>Turn</a:t>
            </a:r>
            <a:r>
              <a:rPr lang="en-US" dirty="0"/>
              <a:t> on the switch.</a:t>
            </a:r>
            <a:endParaRPr lang="en-SG" dirty="0"/>
          </a:p>
          <a:p>
            <a:pPr lvl="0">
              <a:buFont typeface="Arial" pitchFamily="34" charset="0"/>
              <a:buChar char="•"/>
            </a:pPr>
            <a:r>
              <a:rPr lang="en-US" dirty="0"/>
              <a:t> </a:t>
            </a:r>
            <a:r>
              <a:rPr lang="en-US" u="sng" dirty="0"/>
              <a:t>Slot</a:t>
            </a:r>
            <a:r>
              <a:rPr lang="en-US" dirty="0"/>
              <a:t> in the card.</a:t>
            </a:r>
            <a:endParaRPr lang="en-SG" dirty="0"/>
          </a:p>
          <a:p>
            <a:pPr>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20</a:t>
            </a:fld>
            <a:endParaRPr lang="en-US"/>
          </a:p>
        </p:txBody>
      </p:sp>
    </p:spTree>
    <p:extLst>
      <p:ext uri="{BB962C8B-B14F-4D97-AF65-F5344CB8AC3E}">
        <p14:creationId xmlns:p14="http://schemas.microsoft.com/office/powerpoint/2010/main" val="3813504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100" b="1" dirty="0" smtClean="0"/>
              <a:t/>
            </a:r>
            <a:br>
              <a:rPr lang="en-GB" sz="3100" b="1" dirty="0" smtClean="0"/>
            </a:br>
            <a:r>
              <a:rPr lang="en-US" sz="4000" b="1" dirty="0" smtClean="0"/>
              <a:t>Web-Activity Time</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marL="82296" indent="0">
              <a:buNone/>
            </a:pPr>
            <a:r>
              <a:rPr lang="en-US" dirty="0" smtClean="0"/>
              <a:t>Now </a:t>
            </a:r>
            <a:r>
              <a:rPr lang="en-US" dirty="0"/>
              <a:t>that you know what an instructive text is, have some fun at this web-site. You will have to identify an instructive text from among other text types:</a:t>
            </a:r>
            <a:endParaRPr lang="en-SG" dirty="0"/>
          </a:p>
          <a:p>
            <a:r>
              <a:rPr lang="en-US" u="sng" dirty="0">
                <a:hlinkClick r:id="rId2"/>
              </a:rPr>
              <a:t>http://www.bbc.co.uk/skillswise/words/reading/typesoftext/game.shtml</a:t>
            </a:r>
            <a:endParaRPr lang="en-SG" dirty="0"/>
          </a:p>
        </p:txBody>
      </p:sp>
      <p:sp>
        <p:nvSpPr>
          <p:cNvPr id="4" name="Slide Number Placeholder 3"/>
          <p:cNvSpPr>
            <a:spLocks noGrp="1"/>
          </p:cNvSpPr>
          <p:nvPr>
            <p:ph type="sldNum" sz="quarter" idx="12"/>
          </p:nvPr>
        </p:nvSpPr>
        <p:spPr/>
        <p:txBody>
          <a:bodyPr/>
          <a:lstStyle/>
          <a:p>
            <a:fld id="{F0B287D6-2791-4A1C-95B5-BB05BD030001}" type="slidenum">
              <a:rPr lang="en-US" smtClean="0"/>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US" dirty="0">
                <a:effectLst/>
              </a:rPr>
              <a:t> </a:t>
            </a:r>
            <a:r>
              <a:rPr lang="en-US" sz="4400" dirty="0">
                <a:effectLst/>
                <a:latin typeface="Times New Roman"/>
                <a:ea typeface="Times New Roman"/>
              </a:rPr>
              <a:t>  </a:t>
            </a:r>
            <a:r>
              <a:rPr lang="en-SG" sz="4400" dirty="0">
                <a:effectLst/>
                <a:latin typeface="Times New Roman"/>
                <a:ea typeface="Times New Roman"/>
              </a:rPr>
              <a:t/>
            </a:r>
            <a:br>
              <a:rPr lang="en-SG" sz="4400" dirty="0">
                <a:effectLst/>
                <a:latin typeface="Times New Roman"/>
                <a:ea typeface="Times New Roman"/>
              </a:rPr>
            </a:br>
            <a:r>
              <a:rPr lang="en-SG" sz="4400" dirty="0" smtClean="0">
                <a:effectLst/>
                <a:latin typeface="Times New Roman"/>
                <a:ea typeface="Times New Roman"/>
              </a:rPr>
              <a:t/>
            </a:r>
            <a:br>
              <a:rPr lang="en-SG" sz="4400" dirty="0" smtClean="0">
                <a:effectLst/>
                <a:latin typeface="Times New Roman"/>
                <a:ea typeface="Times New Roman"/>
              </a:rPr>
            </a:br>
            <a:r>
              <a:rPr lang="en-US" sz="4000" b="1" dirty="0" smtClean="0"/>
              <a:t>More </a:t>
            </a:r>
            <a:r>
              <a:rPr lang="en-US" sz="4000" b="1" dirty="0"/>
              <a:t>Practice – fill in the blanks with a suitable word</a:t>
            </a:r>
            <a:r>
              <a:rPr lang="en-SG" dirty="0"/>
              <a:t/>
            </a:r>
            <a:br>
              <a:rPr lang="en-SG" dirty="0"/>
            </a:br>
            <a:r>
              <a:rPr lang="en-SG" dirty="0">
                <a:effectLst/>
              </a:rPr>
              <a:t/>
            </a:r>
            <a:br>
              <a:rPr lang="en-SG" dirty="0">
                <a:effectLst/>
              </a:rPr>
            </a:b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85000" lnSpcReduction="10000"/>
          </a:bodyPr>
          <a:lstStyle/>
          <a:p>
            <a:pPr marL="82296" indent="0">
              <a:buNone/>
            </a:pPr>
            <a:r>
              <a:rPr lang="en-US" b="1" dirty="0" smtClean="0"/>
              <a:t>A</a:t>
            </a:r>
            <a:r>
              <a:rPr lang="en-US" b="1" dirty="0"/>
              <a:t>) Warm Up – HOW TO BE FUN TO BE </a:t>
            </a:r>
            <a:r>
              <a:rPr lang="en-US" b="1" dirty="0" smtClean="0"/>
              <a:t>AROUND</a:t>
            </a:r>
            <a:endParaRPr lang="en-SG" dirty="0"/>
          </a:p>
          <a:p>
            <a:r>
              <a:rPr lang="en-US" dirty="0"/>
              <a:t>You don't have to </a:t>
            </a:r>
            <a:r>
              <a:rPr lang="en-US" u="sng" dirty="0"/>
              <a:t>be</a:t>
            </a:r>
            <a:r>
              <a:rPr lang="en-US" dirty="0"/>
              <a:t> a superstar to </a:t>
            </a:r>
            <a:r>
              <a:rPr lang="en-US" u="sng" dirty="0"/>
              <a:t>be</a:t>
            </a:r>
            <a:r>
              <a:rPr lang="en-US" dirty="0"/>
              <a:t> fun. You don't even have to </a:t>
            </a:r>
            <a:r>
              <a:rPr lang="en-US" u="sng" dirty="0"/>
              <a:t>do</a:t>
            </a:r>
            <a:r>
              <a:rPr lang="en-US" dirty="0"/>
              <a:t> cartwheels. You do need to be positive and friendly, however, so that people feel good when they're around you. From the very first conversation you have with someone, you should </a:t>
            </a:r>
            <a:r>
              <a:rPr lang="en-US" u="sng" dirty="0"/>
              <a:t>use</a:t>
            </a:r>
            <a:r>
              <a:rPr lang="en-US" dirty="0"/>
              <a:t> body language to convey that you are affable, non-threatening, and approachable. </a:t>
            </a:r>
            <a:r>
              <a:rPr lang="en-US" u="sng" dirty="0">
                <a:hlinkClick r:id="rId2" tooltip="Smile"/>
              </a:rPr>
              <a:t>Smile</a:t>
            </a:r>
            <a:r>
              <a:rPr lang="en-US" dirty="0"/>
              <a:t> frequently, </a:t>
            </a:r>
            <a:r>
              <a:rPr lang="en-US" u="sng" dirty="0">
                <a:hlinkClick r:id="rId3" tooltip="Laugh"/>
              </a:rPr>
              <a:t>laugh</a:t>
            </a:r>
            <a:r>
              <a:rPr lang="en-US" dirty="0"/>
              <a:t> often, and </a:t>
            </a:r>
            <a:r>
              <a:rPr lang="en-US" u="sng" dirty="0"/>
              <a:t>make</a:t>
            </a:r>
            <a:r>
              <a:rPr lang="en-US" dirty="0"/>
              <a:t> eye contact. In your words, </a:t>
            </a:r>
            <a:r>
              <a:rPr lang="en-US" u="sng" dirty="0"/>
              <a:t>be </a:t>
            </a:r>
            <a:r>
              <a:rPr lang="en-US" dirty="0"/>
              <a:t>confident</a:t>
            </a:r>
            <a:r>
              <a:rPr lang="en-US" u="sng" dirty="0"/>
              <a:t>,</a:t>
            </a:r>
            <a:r>
              <a:rPr lang="en-US" dirty="0"/>
              <a:t> but don't </a:t>
            </a:r>
            <a:r>
              <a:rPr lang="en-US" u="sng" dirty="0"/>
              <a:t>be</a:t>
            </a:r>
            <a:r>
              <a:rPr lang="en-US" dirty="0"/>
              <a:t> cocky, condescending, or mean-spirited.</a:t>
            </a:r>
            <a:endParaRPr lang="en-SG" dirty="0"/>
          </a:p>
        </p:txBody>
      </p:sp>
      <p:sp>
        <p:nvSpPr>
          <p:cNvPr id="4" name="Slide Number Placeholder 3"/>
          <p:cNvSpPr>
            <a:spLocks noGrp="1"/>
          </p:cNvSpPr>
          <p:nvPr>
            <p:ph type="sldNum" sz="quarter" idx="12"/>
          </p:nvPr>
        </p:nvSpPr>
        <p:spPr/>
        <p:txBody>
          <a:bodyPr/>
          <a:lstStyle/>
          <a:p>
            <a:fld id="{F0B287D6-2791-4A1C-95B5-BB05BD030001}" type="slidenum">
              <a:rPr lang="en-US" smtClean="0"/>
              <a:t>22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
            </a:r>
            <a:br>
              <a:rPr lang="en-GB" b="1" dirty="0" smtClean="0"/>
            </a:br>
            <a:r>
              <a:rPr lang="en-GB" b="1" dirty="0" smtClean="0"/>
              <a:t/>
            </a:r>
            <a:br>
              <a:rPr lang="en-GB" b="1" dirty="0" smtClean="0"/>
            </a:br>
            <a:r>
              <a:rPr lang="en-US" sz="3100" b="1" dirty="0" smtClean="0"/>
              <a:t>B</a:t>
            </a:r>
            <a:r>
              <a:rPr lang="en-US" sz="3100" b="1" dirty="0"/>
              <a:t>) Challenge yourself – HOW TO MANAGE YOUR MONEY</a:t>
            </a:r>
            <a:r>
              <a:rPr lang="en-SG" sz="2400" dirty="0"/>
              <a:t/>
            </a:r>
            <a:br>
              <a:rPr lang="en-SG" sz="2400" dirty="0"/>
            </a:br>
            <a:r>
              <a:rPr lang="en-US" dirty="0" smtClean="0"/>
              <a:t/>
            </a:r>
            <a:br>
              <a:rPr lang="en-US" dirty="0" smtClean="0"/>
            </a:br>
            <a:r>
              <a:rPr lang="en-GB"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62500" lnSpcReduction="20000"/>
          </a:bodyPr>
          <a:lstStyle/>
          <a:p>
            <a:r>
              <a:rPr lang="en-US" sz="3800" dirty="0" smtClean="0"/>
              <a:t>Don't </a:t>
            </a:r>
            <a:r>
              <a:rPr lang="en-US" sz="3800" u="sng" dirty="0"/>
              <a:t>buy</a:t>
            </a:r>
            <a:r>
              <a:rPr lang="en-US" sz="3800" dirty="0"/>
              <a:t> things you do not need.</a:t>
            </a:r>
            <a:endParaRPr lang="en-SG" sz="3800" dirty="0"/>
          </a:p>
          <a:p>
            <a:pPr lvl="0"/>
            <a:r>
              <a:rPr lang="en-US" sz="3800" u="sng" dirty="0"/>
              <a:t>Figure/work</a:t>
            </a:r>
            <a:r>
              <a:rPr lang="en-US" sz="3800" dirty="0"/>
              <a:t> out what you need to save for </a:t>
            </a:r>
            <a:endParaRPr lang="en-SG" sz="3800" dirty="0"/>
          </a:p>
          <a:p>
            <a:pPr lvl="0"/>
            <a:r>
              <a:rPr lang="en-US" sz="3800" u="sng" dirty="0"/>
              <a:t>Set</a:t>
            </a:r>
            <a:r>
              <a:rPr lang="en-US" sz="3800" dirty="0"/>
              <a:t> savings goals.</a:t>
            </a:r>
            <a:endParaRPr lang="en-SG" sz="3800" dirty="0"/>
          </a:p>
          <a:p>
            <a:pPr lvl="0"/>
            <a:r>
              <a:rPr lang="en-US" sz="3800" u="sng" dirty="0"/>
              <a:t>Figure/work</a:t>
            </a:r>
            <a:r>
              <a:rPr lang="en-US" sz="3800" dirty="0"/>
              <a:t> out how much you’ll have to save per </a:t>
            </a:r>
            <a:r>
              <a:rPr lang="en-US" sz="3800" dirty="0" err="1" smtClean="0"/>
              <a:t>wk</a:t>
            </a:r>
            <a:r>
              <a:rPr lang="en-US" sz="3800" dirty="0"/>
              <a:t>,</a:t>
            </a:r>
            <a:endParaRPr lang="en-SG" sz="3800" dirty="0"/>
          </a:p>
          <a:p>
            <a:pPr lvl="0"/>
            <a:r>
              <a:rPr lang="en-US" sz="3800" u="sng" dirty="0"/>
              <a:t>Add</a:t>
            </a:r>
            <a:r>
              <a:rPr lang="en-US" sz="3800" dirty="0"/>
              <a:t> together all installments you have committed yourself to </a:t>
            </a:r>
            <a:endParaRPr lang="en-SG" sz="3800" dirty="0"/>
          </a:p>
          <a:p>
            <a:pPr lvl="0"/>
            <a:r>
              <a:rPr lang="en-US" sz="3800" u="sng" dirty="0"/>
              <a:t>Deposit</a:t>
            </a:r>
            <a:r>
              <a:rPr lang="en-US" sz="3800" dirty="0"/>
              <a:t> savings into an account as soon as you get paid. </a:t>
            </a:r>
            <a:endParaRPr lang="en-SG" sz="3800" dirty="0"/>
          </a:p>
          <a:p>
            <a:pPr lvl="0"/>
            <a:r>
              <a:rPr lang="en-US" sz="3800" u="sng" dirty="0"/>
              <a:t>Keep</a:t>
            </a:r>
            <a:r>
              <a:rPr lang="en-US" sz="3800" dirty="0"/>
              <a:t> a record of your expenses. </a:t>
            </a:r>
            <a:endParaRPr lang="en-SG" sz="3800" dirty="0"/>
          </a:p>
          <a:p>
            <a:pPr lvl="0"/>
            <a:r>
              <a:rPr lang="en-US" sz="3800" u="sng" dirty="0"/>
              <a:t>Trim</a:t>
            </a:r>
            <a:r>
              <a:rPr lang="en-US" sz="3800" dirty="0"/>
              <a:t> your expenses. </a:t>
            </a:r>
            <a:endParaRPr lang="en-SG" sz="3800" dirty="0"/>
          </a:p>
          <a:p>
            <a:pPr lvl="0"/>
            <a:r>
              <a:rPr lang="en-US" sz="3800" u="sng" dirty="0"/>
              <a:t>Make</a:t>
            </a:r>
            <a:r>
              <a:rPr lang="en-US" sz="3800" dirty="0"/>
              <a:t> and s</a:t>
            </a:r>
            <a:r>
              <a:rPr lang="en-US" sz="3800" u="sng" dirty="0"/>
              <a:t>tick</a:t>
            </a:r>
            <a:r>
              <a:rPr lang="en-US" sz="3800" dirty="0"/>
              <a:t> to your budget.</a:t>
            </a:r>
            <a:endParaRPr lang="en-SG" sz="3800" dirty="0"/>
          </a:p>
          <a:p>
            <a:pPr lvl="0"/>
            <a:r>
              <a:rPr lang="en-US" sz="3800" u="sng" dirty="0"/>
              <a:t>Open</a:t>
            </a:r>
            <a:r>
              <a:rPr lang="en-US" sz="3800" dirty="0"/>
              <a:t> an interest-bearing savings account. </a:t>
            </a:r>
            <a:endParaRPr lang="en-SG" sz="3800" dirty="0"/>
          </a:p>
          <a:p>
            <a:pPr lvl="0"/>
            <a:r>
              <a:rPr lang="en-US" sz="3800" dirty="0"/>
              <a:t>Don't </a:t>
            </a:r>
            <a:r>
              <a:rPr lang="en-US" sz="3800" u="sng" dirty="0"/>
              <a:t>use</a:t>
            </a:r>
            <a:r>
              <a:rPr lang="en-US" sz="3800" dirty="0"/>
              <a:t> your credit cards. </a:t>
            </a:r>
            <a:endParaRPr lang="en-SG" sz="3800" dirty="0"/>
          </a:p>
          <a:p>
            <a:pPr lvl="0"/>
            <a:r>
              <a:rPr lang="en-US" sz="3800" u="sng" dirty="0"/>
              <a:t>Kill/cut/reduce</a:t>
            </a:r>
            <a:r>
              <a:rPr lang="en-US" sz="3800" dirty="0"/>
              <a:t> your debt.  </a:t>
            </a:r>
            <a:endParaRPr lang="en-SG" sz="3800" dirty="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23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3">
                                            <p:txEl>
                                              <p:pRg st="11" end="11"/>
                                            </p:txEl>
                                          </p:spTgt>
                                        </p:tgtEl>
                                        <p:attrNameLst>
                                          <p:attrName>style.visibility</p:attrName>
                                        </p:attrNameLst>
                                      </p:cBhvr>
                                      <p:to>
                                        <p:strVal val="visible"/>
                                      </p:to>
                                    </p:set>
                                    <p:anim calcmode="lin" valueType="num">
                                      <p:cBhvr additive="base">
                                        <p:cTn id="7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
            </a:r>
            <a:br>
              <a:rPr lang="en-GB" b="1" dirty="0" smtClean="0"/>
            </a:br>
            <a:r>
              <a:rPr lang="en-GB" b="1" dirty="0" smtClean="0"/>
              <a:t/>
            </a:r>
            <a:br>
              <a:rPr lang="en-GB" b="1" dirty="0" smtClean="0"/>
            </a:br>
            <a:r>
              <a:rPr lang="en-US" sz="4000" b="1" dirty="0" smtClean="0"/>
              <a:t>Put </a:t>
            </a:r>
            <a:r>
              <a:rPr lang="en-US" sz="4000" b="1" dirty="0"/>
              <a:t>it into </a:t>
            </a:r>
            <a:r>
              <a:rPr lang="en-US" sz="4000" b="1" dirty="0" smtClean="0"/>
              <a:t>practice</a:t>
            </a:r>
            <a:r>
              <a:rPr lang="en-SG" sz="4000" dirty="0" smtClean="0"/>
              <a:t>.</a:t>
            </a:r>
            <a:r>
              <a:rPr lang="en-US" sz="4000" b="1" dirty="0" smtClean="0"/>
              <a:t>Write </a:t>
            </a:r>
            <a:r>
              <a:rPr lang="en-US" sz="4000" b="1" dirty="0"/>
              <a:t>it!</a:t>
            </a:r>
            <a:r>
              <a:rPr lang="en-SG" dirty="0"/>
              <a:t/>
            </a:r>
            <a:br>
              <a:rPr lang="en-SG" dirty="0"/>
            </a:br>
            <a:r>
              <a:rPr lang="en-US" dirty="0" smtClean="0"/>
              <a:t/>
            </a:r>
            <a:br>
              <a:rPr lang="en-US" dirty="0" smtClean="0"/>
            </a:br>
            <a:r>
              <a:rPr lang="en-GB" dirty="0" smtClean="0"/>
              <a:t> </a:t>
            </a:r>
            <a:r>
              <a:rPr lang="en-US" dirty="0" smtClean="0"/>
              <a:t/>
            </a:r>
            <a:br>
              <a:rPr lang="en-US" dirty="0" smtClean="0"/>
            </a:br>
            <a:endParaRPr lang="en-US" dirty="0"/>
          </a:p>
        </p:txBody>
      </p:sp>
      <p:sp>
        <p:nvSpPr>
          <p:cNvPr id="3" name="Content Placeholder 2"/>
          <p:cNvSpPr>
            <a:spLocks noGrp="1"/>
          </p:cNvSpPr>
          <p:nvPr>
            <p:ph idx="1"/>
          </p:nvPr>
        </p:nvSpPr>
        <p:spPr/>
        <p:txBody>
          <a:bodyPr>
            <a:normAutofit fontScale="77500" lnSpcReduction="20000"/>
          </a:bodyPr>
          <a:lstStyle/>
          <a:p>
            <a:pPr marL="82296" indent="0">
              <a:buNone/>
            </a:pPr>
            <a:r>
              <a:rPr lang="en-US" dirty="0" smtClean="0"/>
              <a:t>Write </a:t>
            </a:r>
            <a:r>
              <a:rPr lang="en-US" dirty="0"/>
              <a:t>an instructive piece with at least 10 steps. Some topics for your consideration</a:t>
            </a:r>
            <a:r>
              <a:rPr lang="en-US" dirty="0" smtClean="0"/>
              <a:t>:</a:t>
            </a:r>
            <a:endParaRPr lang="en-SG" dirty="0"/>
          </a:p>
          <a:p>
            <a:pPr lvl="0"/>
            <a:r>
              <a:rPr lang="en-US" dirty="0"/>
              <a:t>How to make a tasty sandwich?</a:t>
            </a:r>
            <a:endParaRPr lang="en-SG" dirty="0"/>
          </a:p>
          <a:p>
            <a:pPr lvl="0"/>
            <a:r>
              <a:rPr lang="en-US" dirty="0"/>
              <a:t>How to impress a date?</a:t>
            </a:r>
            <a:endParaRPr lang="en-SG" dirty="0"/>
          </a:p>
          <a:p>
            <a:pPr lvl="0"/>
            <a:r>
              <a:rPr lang="en-US" dirty="0"/>
              <a:t>How to be a good friend?</a:t>
            </a:r>
            <a:endParaRPr lang="en-SG" dirty="0"/>
          </a:p>
          <a:p>
            <a:pPr lvl="0"/>
            <a:r>
              <a:rPr lang="en-US" dirty="0"/>
              <a:t>How to stay healthy?</a:t>
            </a:r>
            <a:endParaRPr lang="en-SG" dirty="0"/>
          </a:p>
          <a:p>
            <a:pPr lvl="0"/>
            <a:r>
              <a:rPr lang="en-US" dirty="0"/>
              <a:t>How to cross the road safely?</a:t>
            </a:r>
            <a:endParaRPr lang="en-SG" dirty="0"/>
          </a:p>
          <a:p>
            <a:pPr lvl="0"/>
            <a:r>
              <a:rPr lang="en-US" dirty="0"/>
              <a:t>How to buy a mobile phone?</a:t>
            </a:r>
            <a:endParaRPr lang="en-SG" dirty="0"/>
          </a:p>
          <a:p>
            <a:pPr lvl="0"/>
            <a:r>
              <a:rPr lang="en-US" dirty="0"/>
              <a:t>How to study for a test?</a:t>
            </a:r>
            <a:endParaRPr lang="en-SG" dirty="0"/>
          </a:p>
          <a:p>
            <a:pPr lvl="0"/>
            <a:r>
              <a:rPr lang="en-US" dirty="0"/>
              <a:t>How to use a MP3?</a:t>
            </a:r>
            <a:endParaRPr lang="en-SG" dirty="0"/>
          </a:p>
          <a:p>
            <a:pPr lvl="0"/>
            <a:r>
              <a:rPr lang="en-US" dirty="0"/>
              <a:t>How to be a good housemate / room-mate?</a:t>
            </a:r>
            <a:endParaRPr lang="en-SG" dirty="0"/>
          </a:p>
          <a:p>
            <a:pPr lvl="0"/>
            <a:r>
              <a:rPr lang="en-US" dirty="0"/>
              <a:t>How to save water? </a:t>
            </a:r>
            <a:endParaRPr lang="en-SG" dirty="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24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
            </a:r>
            <a:br>
              <a:rPr lang="en-GB" b="1" dirty="0" smtClean="0"/>
            </a:br>
            <a:r>
              <a:rPr lang="en-US" b="1" i="1" dirty="0" smtClean="0"/>
              <a:t>ICA </a:t>
            </a:r>
            <a:r>
              <a:rPr lang="en-US" b="1" i="1" dirty="0"/>
              <a:t>4</a:t>
            </a:r>
            <a:r>
              <a:rPr lang="en-GB" dirty="0"/>
              <a:t>.</a:t>
            </a:r>
            <a:r>
              <a:rPr lang="en-US" dirty="0"/>
              <a:t/>
            </a:r>
            <a:br>
              <a:rPr lang="en-US" dirty="0"/>
            </a:br>
            <a:r>
              <a:rPr lang="en-US" b="1" i="1" dirty="0" smtClean="0"/>
              <a:t/>
            </a:r>
            <a:br>
              <a:rPr lang="en-US" b="1" i="1" dirty="0" smtClean="0"/>
            </a:br>
            <a:endParaRPr lang="en-US" dirty="0"/>
          </a:p>
        </p:txBody>
      </p:sp>
      <p:sp>
        <p:nvSpPr>
          <p:cNvPr id="3" name="Content Placeholder 2"/>
          <p:cNvSpPr>
            <a:spLocks noGrp="1"/>
          </p:cNvSpPr>
          <p:nvPr>
            <p:ph idx="1"/>
          </p:nvPr>
        </p:nvSpPr>
        <p:spPr/>
        <p:txBody>
          <a:bodyPr>
            <a:normAutofit/>
          </a:bodyPr>
          <a:lstStyle/>
          <a:p>
            <a:pPr>
              <a:buFont typeface="Arial" pitchFamily="34" charset="0"/>
              <a:buChar char="•"/>
            </a:pPr>
            <a:r>
              <a:rPr lang="en-US" b="1" i="1" dirty="0"/>
              <a:t>Report </a:t>
            </a:r>
            <a:r>
              <a:rPr lang="en-US" b="1" i="1" dirty="0" smtClean="0"/>
              <a:t>on </a:t>
            </a:r>
            <a:r>
              <a:rPr lang="en-US" b="1" i="1" dirty="0"/>
              <a:t>progress of ICA 4</a:t>
            </a:r>
            <a:r>
              <a:rPr lang="en-GB" dirty="0" smtClean="0"/>
              <a:t>.</a:t>
            </a:r>
          </a:p>
          <a:p>
            <a:pPr>
              <a:buFont typeface="Arial" pitchFamily="34" charset="0"/>
              <a:buChar char="•"/>
            </a:pPr>
            <a:r>
              <a:rPr lang="en-GB" dirty="0" smtClean="0"/>
              <a:t>Report to be submitted in Week 12.</a:t>
            </a:r>
          </a:p>
          <a:p>
            <a:pPr>
              <a:buFont typeface="Arial" pitchFamily="34" charset="0"/>
              <a:buChar char="•"/>
            </a:pPr>
            <a:r>
              <a:rPr lang="en-GB" dirty="0" smtClean="0"/>
              <a:t>Presentation to be done in Week 14.</a:t>
            </a:r>
            <a:endParaRPr lang="en-GB" dirty="0" smtClean="0"/>
          </a:p>
          <a:p>
            <a:pPr>
              <a:buFont typeface="Arial" pitchFamily="34" charset="0"/>
              <a:buChar char="•"/>
            </a:pPr>
            <a:endParaRPr lang="en-GB" dirty="0" smtClean="0"/>
          </a:p>
          <a:p>
            <a:pPr>
              <a:buFont typeface="Arial" pitchFamily="34" charset="0"/>
              <a:buChar char="•"/>
            </a:pPr>
            <a:endParaRPr lang="en-US" dirty="0" smtClean="0"/>
          </a:p>
        </p:txBody>
      </p:sp>
      <p:sp>
        <p:nvSpPr>
          <p:cNvPr id="4" name="Slide Number Placeholder 3"/>
          <p:cNvSpPr>
            <a:spLocks noGrp="1"/>
          </p:cNvSpPr>
          <p:nvPr>
            <p:ph type="sldNum" sz="quarter" idx="12"/>
          </p:nvPr>
        </p:nvSpPr>
        <p:spPr/>
        <p:txBody>
          <a:bodyPr/>
          <a:lstStyle/>
          <a:p>
            <a:fld id="{F0B287D6-2791-4A1C-95B5-BB05BD030001}" type="slidenum">
              <a:rPr lang="en-US" smtClean="0"/>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77500" lnSpcReduction="20000"/>
          </a:bodyPr>
          <a:lstStyle/>
          <a:p>
            <a:pPr marL="0" indent="0">
              <a:buNone/>
            </a:pPr>
            <a:r>
              <a:rPr lang="en-US" b="1" u="sng" dirty="0" smtClean="0"/>
              <a:t>Part </a:t>
            </a:r>
            <a:r>
              <a:rPr lang="en-US" b="1" u="sng" dirty="0"/>
              <a:t>1 – Invention (30m</a:t>
            </a:r>
            <a:r>
              <a:rPr lang="en-US" b="1" u="sng" dirty="0" smtClean="0"/>
              <a:t>)</a:t>
            </a:r>
            <a:endParaRPr lang="en-SG" dirty="0"/>
          </a:p>
          <a:p>
            <a:pPr lvl="0"/>
            <a:r>
              <a:rPr lang="en-US" sz="3400" dirty="0"/>
              <a:t>Invent/create something. Make it as incredible, fantastic, bizarre and imaginative as you can!! It does not have to be possible, plausible or probable. It can be whimsical, far-fetched and unbelievable.</a:t>
            </a:r>
            <a:endParaRPr lang="en-SG" sz="3400" dirty="0"/>
          </a:p>
          <a:p>
            <a:r>
              <a:rPr lang="en-US" sz="3400" dirty="0"/>
              <a:t> </a:t>
            </a:r>
            <a:endParaRPr lang="en-SG" sz="3400" dirty="0"/>
          </a:p>
          <a:p>
            <a:r>
              <a:rPr lang="en-US" sz="3400" dirty="0"/>
              <a:t>It can be a Gadget /Appliance /Equipment / Vehicle / Something to wear or apply / Service / Software / </a:t>
            </a:r>
            <a:r>
              <a:rPr lang="en-US" sz="3400" dirty="0" err="1"/>
              <a:t>Programme</a:t>
            </a:r>
            <a:r>
              <a:rPr lang="en-US" sz="3400" dirty="0"/>
              <a:t> / or anything you can think of.</a:t>
            </a:r>
            <a:endParaRPr lang="en-SG" sz="3400" dirty="0"/>
          </a:p>
          <a:p>
            <a:r>
              <a:rPr lang="en-US" sz="3400" dirty="0"/>
              <a:t> </a:t>
            </a:r>
            <a:endParaRPr lang="en-SG" sz="3400" dirty="0"/>
          </a:p>
          <a:p>
            <a:pPr lvl="0"/>
            <a:r>
              <a:rPr lang="en-US" sz="3400" dirty="0"/>
              <a:t>Make a model [mock up] OR illustration [PowerPoint or poster min size: A4, max size: A3] of your invention. </a:t>
            </a:r>
            <a:endParaRPr lang="en-SG" sz="3400" dirty="0"/>
          </a:p>
        </p:txBody>
      </p:sp>
      <p:sp>
        <p:nvSpPr>
          <p:cNvPr id="4" name="Slide Number Placeholder 3"/>
          <p:cNvSpPr>
            <a:spLocks noGrp="1"/>
          </p:cNvSpPr>
          <p:nvPr>
            <p:ph type="sldNum" sz="quarter" idx="12"/>
          </p:nvPr>
        </p:nvSpPr>
        <p:spPr/>
        <p:txBody>
          <a:bodyPr/>
          <a:lstStyle/>
          <a:p>
            <a:fld id="{F0B287D6-2791-4A1C-95B5-BB05BD030001}" type="slidenum">
              <a:rPr lang="en-US" smtClean="0"/>
              <a:t>26</a:t>
            </a:fld>
            <a:endParaRPr lang="en-US"/>
          </a:p>
        </p:txBody>
      </p:sp>
    </p:spTree>
    <p:extLst>
      <p:ext uri="{BB962C8B-B14F-4D97-AF65-F5344CB8AC3E}">
        <p14:creationId xmlns:p14="http://schemas.microsoft.com/office/powerpoint/2010/main" val="511178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77500" lnSpcReduction="20000"/>
          </a:bodyPr>
          <a:lstStyle/>
          <a:p>
            <a:pPr marL="0" indent="0">
              <a:buNone/>
            </a:pPr>
            <a:r>
              <a:rPr lang="en-US" b="1" u="sng" dirty="0" smtClean="0"/>
              <a:t>Part </a:t>
            </a:r>
            <a:r>
              <a:rPr lang="en-US" b="1" u="sng" dirty="0"/>
              <a:t>1 – Invention (30m</a:t>
            </a:r>
            <a:r>
              <a:rPr lang="en-US" b="1" u="sng" dirty="0" smtClean="0"/>
              <a:t>)</a:t>
            </a:r>
            <a:endParaRPr lang="en-SG" dirty="0"/>
          </a:p>
          <a:p>
            <a:pPr lvl="0"/>
            <a:r>
              <a:rPr lang="en-US" sz="3400" dirty="0" smtClean="0"/>
              <a:t>Submit </a:t>
            </a:r>
            <a:r>
              <a:rPr lang="en-US" sz="3400" dirty="0"/>
              <a:t>a page-long description of your invention to your tutor in </a:t>
            </a:r>
            <a:r>
              <a:rPr lang="en-US" sz="3400" b="1" dirty="0"/>
              <a:t>week 12</a:t>
            </a:r>
            <a:r>
              <a:rPr lang="en-US" sz="3400" dirty="0"/>
              <a:t>. Describe how your invention works along with its uses and benefits. Ensure that you include all the features of a descriptive text in your submission. [Font: Arial size 12 with double-spacing]</a:t>
            </a:r>
            <a:endParaRPr lang="en-SG" sz="3400" dirty="0"/>
          </a:p>
          <a:p>
            <a:r>
              <a:rPr lang="en-US" sz="3400" dirty="0"/>
              <a:t> </a:t>
            </a:r>
            <a:endParaRPr lang="en-SG" sz="3400" dirty="0"/>
          </a:p>
          <a:p>
            <a:pPr lvl="0"/>
            <a:r>
              <a:rPr lang="en-US" sz="3400" dirty="0"/>
              <a:t>You will be graded according to:</a:t>
            </a:r>
            <a:endParaRPr lang="en-SG" sz="3400" dirty="0"/>
          </a:p>
          <a:p>
            <a:pPr lvl="0"/>
            <a:r>
              <a:rPr lang="en-US" sz="3400" dirty="0"/>
              <a:t>Creativity of your invention (10m)</a:t>
            </a:r>
            <a:endParaRPr lang="en-SG" sz="3400" dirty="0"/>
          </a:p>
          <a:p>
            <a:pPr lvl="0"/>
            <a:r>
              <a:rPr lang="en-US" sz="3400" dirty="0"/>
              <a:t>Quality of your model/illustration (10m)</a:t>
            </a:r>
            <a:endParaRPr lang="en-SG" sz="3400" dirty="0"/>
          </a:p>
          <a:p>
            <a:pPr lvl="0"/>
            <a:r>
              <a:rPr lang="en-US" sz="3400" dirty="0"/>
              <a:t>Your descriptive report of the invention (10m</a:t>
            </a:r>
            <a:r>
              <a:rPr lang="en-US" sz="3400" dirty="0" smtClean="0"/>
              <a:t>).</a:t>
            </a:r>
            <a:endParaRPr lang="en-SG" sz="3400" dirty="0"/>
          </a:p>
        </p:txBody>
      </p:sp>
      <p:sp>
        <p:nvSpPr>
          <p:cNvPr id="4" name="Slide Number Placeholder 3"/>
          <p:cNvSpPr>
            <a:spLocks noGrp="1"/>
          </p:cNvSpPr>
          <p:nvPr>
            <p:ph type="sldNum" sz="quarter" idx="12"/>
          </p:nvPr>
        </p:nvSpPr>
        <p:spPr/>
        <p:txBody>
          <a:bodyPr/>
          <a:lstStyle/>
          <a:p>
            <a:fld id="{F0B287D6-2791-4A1C-95B5-BB05BD030001}" type="slidenum">
              <a:rPr lang="en-US" smtClean="0"/>
              <a:t>27</a:t>
            </a:fld>
            <a:endParaRPr lang="en-US"/>
          </a:p>
        </p:txBody>
      </p:sp>
    </p:spTree>
    <p:extLst>
      <p:ext uri="{BB962C8B-B14F-4D97-AF65-F5344CB8AC3E}">
        <p14:creationId xmlns:p14="http://schemas.microsoft.com/office/powerpoint/2010/main" val="3808184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70000" lnSpcReduction="20000"/>
          </a:bodyPr>
          <a:lstStyle/>
          <a:p>
            <a:pPr marL="0" indent="0">
              <a:buNone/>
            </a:pPr>
            <a:r>
              <a:rPr lang="en-US" b="1" u="sng" dirty="0" smtClean="0"/>
              <a:t>Part 2 - Oral Presentation 5mins (50m)</a:t>
            </a:r>
            <a:r>
              <a:rPr lang="en-US" dirty="0" smtClean="0"/>
              <a:t> </a:t>
            </a:r>
            <a:endParaRPr lang="en-SG" dirty="0" smtClean="0"/>
          </a:p>
          <a:p>
            <a:pPr lvl="0"/>
            <a:r>
              <a:rPr lang="en-US" sz="3400" dirty="0" smtClean="0"/>
              <a:t>Imagine that your classmates are potential buyers of your invention. You are to try your best to “sell” your invention using persuasive language. Present/display or demonstrate (if possible) your invention using excellent adjectives to convince the audience of its wonders.  You are to be dressed professionally. Each team member presents one of the following segments:</a:t>
            </a:r>
            <a:endParaRPr lang="en-SG" sz="3400" dirty="0" smtClean="0"/>
          </a:p>
          <a:p>
            <a:pPr lvl="0"/>
            <a:r>
              <a:rPr lang="en-US" sz="3400" dirty="0" smtClean="0"/>
              <a:t>appearance &amp; features [use of nouns &amp; adjectives/vocabulary - descriptive] </a:t>
            </a:r>
            <a:endParaRPr lang="en-SG" sz="3400" dirty="0" smtClean="0"/>
          </a:p>
          <a:p>
            <a:pPr lvl="0"/>
            <a:r>
              <a:rPr lang="en-US" sz="3400" dirty="0" smtClean="0"/>
              <a:t>purpose &amp; functions </a:t>
            </a:r>
            <a:r>
              <a:rPr lang="en-US" sz="3400" dirty="0" err="1" smtClean="0"/>
              <a:t>ie</a:t>
            </a:r>
            <a:r>
              <a:rPr lang="en-US" sz="3400" dirty="0" smtClean="0"/>
              <a:t> how it works [use of adverbs &amp; verbs - instructive]</a:t>
            </a:r>
            <a:r>
              <a:rPr lang="en-US" sz="3400" b="1" dirty="0" smtClean="0"/>
              <a:t> </a:t>
            </a:r>
            <a:endParaRPr lang="en-SG" sz="3400" dirty="0" smtClean="0"/>
          </a:p>
          <a:p>
            <a:pPr lvl="0"/>
            <a:r>
              <a:rPr lang="en-US" sz="3400" dirty="0" smtClean="0"/>
              <a:t>potential benefits to your buyers [use of persuasive language</a:t>
            </a:r>
            <a:r>
              <a:rPr lang="en-US" sz="3400" dirty="0" smtClean="0"/>
              <a:t>]</a:t>
            </a:r>
            <a:endParaRPr lang="en-SG" sz="3400" dirty="0" smtClean="0"/>
          </a:p>
        </p:txBody>
      </p:sp>
      <p:sp>
        <p:nvSpPr>
          <p:cNvPr id="4" name="Slide Number Placeholder 3"/>
          <p:cNvSpPr>
            <a:spLocks noGrp="1"/>
          </p:cNvSpPr>
          <p:nvPr>
            <p:ph type="sldNum" sz="quarter" idx="12"/>
          </p:nvPr>
        </p:nvSpPr>
        <p:spPr/>
        <p:txBody>
          <a:bodyPr/>
          <a:lstStyle/>
          <a:p>
            <a:fld id="{F0B287D6-2791-4A1C-95B5-BB05BD030001}" type="slidenum">
              <a:rPr lang="en-US" smtClean="0"/>
              <a:t>28</a:t>
            </a:fld>
            <a:endParaRPr lang="en-US"/>
          </a:p>
        </p:txBody>
      </p:sp>
    </p:spTree>
    <p:extLst>
      <p:ext uri="{BB962C8B-B14F-4D97-AF65-F5344CB8AC3E}">
        <p14:creationId xmlns:p14="http://schemas.microsoft.com/office/powerpoint/2010/main" val="39739207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SG" sz="2700" dirty="0" smtClean="0"/>
              <a:t/>
            </a:r>
            <a:br>
              <a:rPr lang="en-SG" sz="2700" dirty="0" smtClean="0"/>
            </a:br>
            <a:r>
              <a:rPr lang="en-SG" sz="2700" dirty="0" smtClean="0"/>
              <a:t/>
            </a:r>
            <a:br>
              <a:rPr lang="en-SG" sz="2700" dirty="0" smtClean="0"/>
            </a:br>
            <a:r>
              <a:rPr lang="en-SG" sz="2700" dirty="0"/>
              <a:t/>
            </a:r>
            <a:br>
              <a:rPr lang="en-SG" sz="2700" dirty="0"/>
            </a:br>
            <a:r>
              <a:rPr lang="en-US" sz="2700" dirty="0" smtClean="0"/>
              <a:t>ASSIGNMENT 4 (80marks), (max 3/</a:t>
            </a:r>
            <a:r>
              <a:rPr lang="en-US" sz="2700" dirty="0" err="1" smtClean="0"/>
              <a:t>grp</a:t>
            </a:r>
            <a:r>
              <a:rPr lang="en-US" sz="2700" dirty="0" smtClean="0"/>
              <a:t>)</a:t>
            </a:r>
            <a:r>
              <a:rPr lang="en-SG" sz="2700" dirty="0" smtClean="0"/>
              <a:t/>
            </a:r>
            <a:br>
              <a:rPr lang="en-SG" sz="2700" dirty="0" smtClean="0"/>
            </a:br>
            <a:r>
              <a:rPr lang="en-US" sz="2700" dirty="0" smtClean="0"/>
              <a:t>INVENTION &amp; ORAL PRESENTATION</a:t>
            </a:r>
            <a:r>
              <a:rPr lang="en-SG" sz="2700" dirty="0" smtClean="0"/>
              <a:t/>
            </a:r>
            <a:br>
              <a:rPr lang="en-SG" sz="2700" dirty="0" smtClean="0"/>
            </a:br>
            <a:r>
              <a:rPr lang="en-US" dirty="0" smtClean="0"/>
              <a:t> </a:t>
            </a:r>
            <a:r>
              <a:rPr lang="en-SG" dirty="0" smtClean="0"/>
              <a:t/>
            </a:r>
            <a:br>
              <a:rPr lang="en-SG" dirty="0" smtClean="0"/>
            </a:br>
            <a:endParaRPr lang="en-SG" dirty="0"/>
          </a:p>
        </p:txBody>
      </p:sp>
      <p:sp>
        <p:nvSpPr>
          <p:cNvPr id="3" name="Content Placeholder 2"/>
          <p:cNvSpPr>
            <a:spLocks noGrp="1"/>
          </p:cNvSpPr>
          <p:nvPr>
            <p:ph idx="1"/>
          </p:nvPr>
        </p:nvSpPr>
        <p:spPr>
          <a:xfrm>
            <a:off x="467544" y="1700808"/>
            <a:ext cx="8229600" cy="4525963"/>
          </a:xfrm>
        </p:spPr>
        <p:txBody>
          <a:bodyPr>
            <a:normAutofit fontScale="62500" lnSpcReduction="20000"/>
          </a:bodyPr>
          <a:lstStyle/>
          <a:p>
            <a:pPr marL="0" indent="0">
              <a:buNone/>
            </a:pPr>
            <a:r>
              <a:rPr lang="en-US" b="1" u="sng" dirty="0" smtClean="0"/>
              <a:t>Part 2 - Oral Presentation 5mins (50m)</a:t>
            </a:r>
            <a:r>
              <a:rPr lang="en-US" dirty="0" smtClean="0"/>
              <a:t> </a:t>
            </a:r>
            <a:endParaRPr lang="en-SG" dirty="0" smtClean="0"/>
          </a:p>
          <a:p>
            <a:pPr marL="82296" lvl="0" indent="0">
              <a:buNone/>
            </a:pPr>
            <a:r>
              <a:rPr lang="en-US" sz="3400" dirty="0" smtClean="0"/>
              <a:t>You </a:t>
            </a:r>
            <a:r>
              <a:rPr lang="en-US" sz="3400" dirty="0" smtClean="0"/>
              <a:t>are graded on: </a:t>
            </a:r>
            <a:endParaRPr lang="en-SG" sz="3400" dirty="0" smtClean="0"/>
          </a:p>
          <a:p>
            <a:pPr marL="971550" lvl="1" indent="-514350">
              <a:buFont typeface="+mj-lt"/>
              <a:buAutoNum type="alphaLcParenR"/>
            </a:pPr>
            <a:r>
              <a:rPr lang="en-US" sz="3400" dirty="0" smtClean="0"/>
              <a:t>your narration of the segment of the invention – use of language, organization of speech (15m - individual)</a:t>
            </a:r>
            <a:endParaRPr lang="en-SG" sz="3400" dirty="0" smtClean="0"/>
          </a:p>
          <a:p>
            <a:pPr marL="971550" lvl="1" indent="-514350">
              <a:buFont typeface="+mj-lt"/>
              <a:buAutoNum type="alphaLcParenR"/>
            </a:pPr>
            <a:r>
              <a:rPr lang="en-US" sz="3400" dirty="0" smtClean="0"/>
              <a:t>delivery of speech (20m - individual)</a:t>
            </a:r>
            <a:endParaRPr lang="en-SG" sz="3400" dirty="0" smtClean="0"/>
          </a:p>
          <a:p>
            <a:pPr marL="1371600" lvl="2" indent="-457200">
              <a:buFont typeface="+mj-lt"/>
              <a:buAutoNum type="arabicPeriod"/>
            </a:pPr>
            <a:r>
              <a:rPr lang="en-US" sz="3400" dirty="0" smtClean="0"/>
              <a:t>   verbal: clarity/confidence/tone of voice, pronunciation, pace, volume, pitch</a:t>
            </a:r>
            <a:endParaRPr lang="en-SG" sz="3400" dirty="0" smtClean="0"/>
          </a:p>
          <a:p>
            <a:pPr marL="1371600" lvl="2" indent="-457200">
              <a:buFont typeface="+mj-lt"/>
              <a:buAutoNum type="arabicPeriod"/>
            </a:pPr>
            <a:r>
              <a:rPr lang="en-US" sz="3400" dirty="0" smtClean="0"/>
              <a:t>   non-verbal: eye-contact, gestures, movement, posture</a:t>
            </a:r>
            <a:endParaRPr lang="en-SG" sz="3400" dirty="0" smtClean="0"/>
          </a:p>
          <a:p>
            <a:pPr marL="514350" indent="-514350">
              <a:buFont typeface="+mj-lt"/>
              <a:buAutoNum type="alphaLcParenR"/>
            </a:pPr>
            <a:endParaRPr lang="en-SG" sz="3400" dirty="0" smtClean="0"/>
          </a:p>
          <a:p>
            <a:pPr marL="971550" lvl="1" indent="-514350">
              <a:buFont typeface="+mj-lt"/>
              <a:buAutoNum type="alphaLcParenR"/>
            </a:pPr>
            <a:r>
              <a:rPr lang="en-US" sz="3400" dirty="0" smtClean="0"/>
              <a:t>Appearance: grooming &amp; appropriateness of attire (5m - individual)</a:t>
            </a:r>
            <a:endParaRPr lang="en-SG" sz="3400" dirty="0"/>
          </a:p>
          <a:p>
            <a:pPr marL="971550" lvl="1" indent="-514350">
              <a:buFont typeface="+mj-lt"/>
              <a:buAutoNum type="alphaLcParenR"/>
            </a:pPr>
            <a:r>
              <a:rPr lang="en-US" sz="3400" dirty="0" smtClean="0"/>
              <a:t>Teamwork </a:t>
            </a:r>
            <a:r>
              <a:rPr lang="en-US" sz="3400" dirty="0"/>
              <a:t>(10m): cooperation, flow, cohesion &amp; harmony of presentation</a:t>
            </a:r>
            <a:endParaRPr lang="en-SG" sz="3400" dirty="0"/>
          </a:p>
          <a:p>
            <a:endParaRPr lang="en-SG" dirty="0"/>
          </a:p>
        </p:txBody>
      </p:sp>
      <p:sp>
        <p:nvSpPr>
          <p:cNvPr id="4" name="Slide Number Placeholder 3"/>
          <p:cNvSpPr>
            <a:spLocks noGrp="1"/>
          </p:cNvSpPr>
          <p:nvPr>
            <p:ph type="sldNum" sz="quarter" idx="12"/>
          </p:nvPr>
        </p:nvSpPr>
        <p:spPr/>
        <p:txBody>
          <a:bodyPr/>
          <a:lstStyle/>
          <a:p>
            <a:fld id="{F0B287D6-2791-4A1C-95B5-BB05BD030001}" type="slidenum">
              <a:rPr lang="en-US" smtClean="0"/>
              <a:t>29</a:t>
            </a:fld>
            <a:endParaRPr lang="en-US"/>
          </a:p>
        </p:txBody>
      </p:sp>
    </p:spTree>
    <p:extLst>
      <p:ext uri="{BB962C8B-B14F-4D97-AF65-F5344CB8AC3E}">
        <p14:creationId xmlns:p14="http://schemas.microsoft.com/office/powerpoint/2010/main" val="2485927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Task 1</a:t>
            </a:r>
            <a:endParaRPr lang="en-US" dirty="0"/>
          </a:p>
        </p:txBody>
      </p:sp>
      <p:sp>
        <p:nvSpPr>
          <p:cNvPr id="3" name="Content Placeholder 2"/>
          <p:cNvSpPr>
            <a:spLocks noGrp="1"/>
          </p:cNvSpPr>
          <p:nvPr>
            <p:ph idx="1"/>
          </p:nvPr>
        </p:nvSpPr>
        <p:spPr/>
        <p:txBody>
          <a:bodyPr>
            <a:normAutofit fontScale="32500" lnSpcReduction="20000"/>
          </a:bodyPr>
          <a:lstStyle/>
          <a:p>
            <a:r>
              <a:rPr lang="en-US" sz="7000" dirty="0"/>
              <a:t>Replace the italicized words with a more suitable word.   </a:t>
            </a:r>
            <a:endParaRPr lang="en-SG" sz="7000" dirty="0"/>
          </a:p>
          <a:p>
            <a:pPr marL="1225296" lvl="0" indent="-1143000">
              <a:buFont typeface="+mj-lt"/>
              <a:buAutoNum type="arabicParenR"/>
            </a:pPr>
            <a:r>
              <a:rPr lang="en-US" sz="7000" dirty="0"/>
              <a:t>This instrument is not </a:t>
            </a:r>
            <a:r>
              <a:rPr lang="en-US" sz="7000" i="1" dirty="0"/>
              <a:t>good</a:t>
            </a:r>
            <a:r>
              <a:rPr lang="en-US" sz="7000" dirty="0"/>
              <a:t> for the job we have to do.   </a:t>
            </a:r>
            <a:endParaRPr lang="en-SG" sz="7000" dirty="0"/>
          </a:p>
          <a:p>
            <a:pPr marL="1225296" lvl="0" indent="-1143000">
              <a:buFont typeface="+mj-lt"/>
              <a:buAutoNum type="arabicParenR"/>
            </a:pPr>
            <a:r>
              <a:rPr lang="en-US" sz="7000" dirty="0"/>
              <a:t>Both Ali and </a:t>
            </a:r>
            <a:r>
              <a:rPr lang="en-US" sz="7000" dirty="0" err="1"/>
              <a:t>Meng</a:t>
            </a:r>
            <a:r>
              <a:rPr lang="en-US" sz="7000" dirty="0"/>
              <a:t> Wee are </a:t>
            </a:r>
            <a:r>
              <a:rPr lang="en-US" sz="7000" i="1" dirty="0"/>
              <a:t>good</a:t>
            </a:r>
            <a:r>
              <a:rPr lang="en-US" sz="7000" dirty="0"/>
              <a:t> workers</a:t>
            </a:r>
            <a:r>
              <a:rPr lang="en-US" sz="7000" dirty="0" smtClean="0"/>
              <a:t>.</a:t>
            </a:r>
            <a:r>
              <a:rPr lang="en-US" sz="7000" dirty="0"/>
              <a:t>	 </a:t>
            </a:r>
            <a:endParaRPr lang="en-SG" sz="7000" dirty="0"/>
          </a:p>
          <a:p>
            <a:pPr marL="1225296" lvl="0" indent="-1143000">
              <a:buFont typeface="+mj-lt"/>
              <a:buAutoNum type="arabicParenR"/>
            </a:pPr>
            <a:r>
              <a:rPr lang="en-US" sz="7000" dirty="0"/>
              <a:t>These articles are of </a:t>
            </a:r>
            <a:r>
              <a:rPr lang="en-US" sz="7000" i="1" dirty="0"/>
              <a:t>good</a:t>
            </a:r>
            <a:r>
              <a:rPr lang="en-US" sz="7000" dirty="0"/>
              <a:t> quality. </a:t>
            </a:r>
            <a:r>
              <a:rPr lang="en-US" sz="7000" dirty="0" smtClean="0"/>
              <a:t> </a:t>
            </a:r>
            <a:r>
              <a:rPr lang="en-US" sz="7000" dirty="0"/>
              <a:t>		 </a:t>
            </a:r>
            <a:endParaRPr lang="en-SG" sz="7000" dirty="0"/>
          </a:p>
          <a:p>
            <a:pPr marL="1225296" lvl="0" indent="-1143000">
              <a:buFont typeface="+mj-lt"/>
              <a:buAutoNum type="arabicParenR"/>
            </a:pPr>
            <a:r>
              <a:rPr lang="en-US" sz="7000" dirty="0"/>
              <a:t>Sarah is a </a:t>
            </a:r>
            <a:r>
              <a:rPr lang="en-US" sz="7000" i="1" dirty="0"/>
              <a:t>nice</a:t>
            </a:r>
            <a:r>
              <a:rPr lang="en-US" sz="7000" dirty="0"/>
              <a:t> person.  		 </a:t>
            </a:r>
            <a:endParaRPr lang="en-SG" sz="7000" dirty="0"/>
          </a:p>
          <a:p>
            <a:pPr marL="1225296" lvl="0" indent="-1143000">
              <a:buFont typeface="+mj-lt"/>
              <a:buAutoNum type="arabicParenR"/>
            </a:pPr>
            <a:r>
              <a:rPr lang="en-US" sz="7000" dirty="0"/>
              <a:t>That was not a </a:t>
            </a:r>
            <a:r>
              <a:rPr lang="en-US" sz="7000" i="1" dirty="0"/>
              <a:t>nice</a:t>
            </a:r>
            <a:r>
              <a:rPr lang="en-US" sz="7000" dirty="0"/>
              <a:t> thing to say			</a:t>
            </a:r>
            <a:r>
              <a:rPr lang="en-US" sz="7000" b="1" dirty="0"/>
              <a:t> </a:t>
            </a:r>
            <a:endParaRPr lang="en-SG" sz="7000" dirty="0"/>
          </a:p>
          <a:p>
            <a:pPr marL="1225296" lvl="0" indent="-1143000">
              <a:buFont typeface="+mj-lt"/>
              <a:buAutoNum type="arabicParenR"/>
            </a:pPr>
            <a:r>
              <a:rPr lang="en-US" sz="7000" dirty="0"/>
              <a:t>Suzanne had cooked a </a:t>
            </a:r>
            <a:r>
              <a:rPr lang="en-US" sz="7000" i="1" dirty="0"/>
              <a:t>nice</a:t>
            </a:r>
            <a:r>
              <a:rPr lang="en-US" sz="7000" dirty="0"/>
              <a:t> meal. 			</a:t>
            </a:r>
            <a:r>
              <a:rPr lang="en-US" sz="7000" b="1" dirty="0"/>
              <a:t> </a:t>
            </a:r>
            <a:endParaRPr lang="en-SG" sz="7000" dirty="0"/>
          </a:p>
          <a:p>
            <a:pPr marL="1225296" lvl="0" indent="-1143000">
              <a:buFont typeface="+mj-lt"/>
              <a:buAutoNum type="arabicParenR"/>
            </a:pPr>
            <a:r>
              <a:rPr lang="en-US" sz="7000" i="1" dirty="0"/>
              <a:t>Get</a:t>
            </a:r>
            <a:r>
              <a:rPr lang="en-US" sz="7000" dirty="0"/>
              <a:t> the parcel from the post office, please.	 </a:t>
            </a:r>
            <a:endParaRPr lang="en-SG" sz="7000" dirty="0"/>
          </a:p>
          <a:p>
            <a:pPr marL="1225296" lvl="0" indent="-1143000">
              <a:buFont typeface="+mj-lt"/>
              <a:buAutoNum type="arabicParenR"/>
            </a:pPr>
            <a:r>
              <a:rPr lang="en-US" sz="7000" dirty="0"/>
              <a:t>What do you expect to </a:t>
            </a:r>
            <a:r>
              <a:rPr lang="en-US" sz="7000" i="1" dirty="0"/>
              <a:t>get</a:t>
            </a:r>
            <a:r>
              <a:rPr lang="en-US" sz="7000" dirty="0"/>
              <a:t> by being lazy?	</a:t>
            </a:r>
            <a:r>
              <a:rPr lang="en-US" dirty="0"/>
              <a:t>		</a:t>
            </a: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effectLst/>
              </a:rPr>
              <a:t>Task 1</a:t>
            </a:r>
            <a:endParaRPr lang="en-US" dirty="0"/>
          </a:p>
        </p:txBody>
      </p:sp>
      <p:sp>
        <p:nvSpPr>
          <p:cNvPr id="3" name="Content Placeholder 2"/>
          <p:cNvSpPr>
            <a:spLocks noGrp="1"/>
          </p:cNvSpPr>
          <p:nvPr>
            <p:ph idx="1"/>
          </p:nvPr>
        </p:nvSpPr>
        <p:spPr/>
        <p:txBody>
          <a:bodyPr>
            <a:normAutofit/>
          </a:bodyPr>
          <a:lstStyle/>
          <a:p>
            <a:pPr marL="539496" lvl="0" indent="-457200">
              <a:buFont typeface="+mj-lt"/>
              <a:buAutoNum type="arabicPeriod"/>
            </a:pPr>
            <a:r>
              <a:rPr lang="en-US" sz="2400" b="1" u="sng" dirty="0"/>
              <a:t>_suitable</a:t>
            </a:r>
            <a:r>
              <a:rPr lang="en-US" sz="2400" b="1" u="sng" dirty="0" smtClean="0"/>
              <a:t>__</a:t>
            </a:r>
            <a:endParaRPr lang="en-SG" sz="2400" u="sng" dirty="0"/>
          </a:p>
          <a:p>
            <a:pPr marL="539496" lvl="0" indent="-457200">
              <a:buFont typeface="+mj-lt"/>
              <a:buAutoNum type="arabicPeriod"/>
            </a:pPr>
            <a:r>
              <a:rPr lang="en-US" sz="2400" b="1" u="sng" dirty="0" smtClean="0"/>
              <a:t>__</a:t>
            </a:r>
            <a:r>
              <a:rPr lang="en-US" sz="2400" b="1" u="sng" dirty="0"/>
              <a:t>skilled</a:t>
            </a:r>
            <a:r>
              <a:rPr lang="en-US" sz="2400" b="1" u="sng" dirty="0" smtClean="0"/>
              <a:t>_</a:t>
            </a:r>
            <a:r>
              <a:rPr lang="en-US" sz="2400" u="sng" dirty="0"/>
              <a:t> </a:t>
            </a:r>
            <a:endParaRPr lang="en-SG" sz="2400" u="sng" dirty="0"/>
          </a:p>
          <a:p>
            <a:pPr marL="539496" lvl="0" indent="-457200">
              <a:buFont typeface="+mj-lt"/>
              <a:buAutoNum type="arabicPeriod"/>
            </a:pPr>
            <a:r>
              <a:rPr lang="en-US" sz="2400" b="1" u="sng" dirty="0" smtClean="0"/>
              <a:t>_</a:t>
            </a:r>
            <a:r>
              <a:rPr lang="en-US" sz="2400" b="1" u="sng" dirty="0"/>
              <a:t>superior</a:t>
            </a:r>
            <a:r>
              <a:rPr lang="en-US" sz="2400" b="1" u="sng" dirty="0" smtClean="0"/>
              <a:t>_</a:t>
            </a:r>
            <a:endParaRPr lang="en-SG" sz="2400" u="sng" dirty="0"/>
          </a:p>
          <a:p>
            <a:pPr marL="539496" lvl="0" indent="-457200">
              <a:buFont typeface="+mj-lt"/>
              <a:buAutoNum type="arabicPeriod"/>
            </a:pPr>
            <a:r>
              <a:rPr lang="en-US" sz="2400" u="sng" dirty="0" smtClean="0"/>
              <a:t> </a:t>
            </a:r>
            <a:r>
              <a:rPr lang="en-US" sz="2400" b="1" u="sng" dirty="0"/>
              <a:t>caring, nice, warm, friendly </a:t>
            </a:r>
            <a:r>
              <a:rPr lang="en-US" sz="2400" b="1" u="sng" dirty="0" err="1" smtClean="0"/>
              <a:t>etc</a:t>
            </a:r>
            <a:endParaRPr lang="en-SG" sz="2400" u="sng" dirty="0"/>
          </a:p>
          <a:p>
            <a:pPr marL="539496" lvl="0" indent="-457200">
              <a:buFont typeface="+mj-lt"/>
              <a:buAutoNum type="arabicPeriod"/>
            </a:pPr>
            <a:r>
              <a:rPr lang="en-US" sz="2400" b="1" u="sng" dirty="0" smtClean="0"/>
              <a:t>_</a:t>
            </a:r>
            <a:r>
              <a:rPr lang="en-US" sz="2400" b="1" u="sng" dirty="0"/>
              <a:t>polite</a:t>
            </a:r>
            <a:r>
              <a:rPr lang="en-US" sz="2400" b="1" u="sng" dirty="0" smtClean="0"/>
              <a:t>____</a:t>
            </a:r>
            <a:endParaRPr lang="en-SG" sz="2400" u="sng" dirty="0"/>
          </a:p>
          <a:p>
            <a:pPr marL="539496" lvl="0" indent="-457200">
              <a:buFont typeface="+mj-lt"/>
              <a:buAutoNum type="arabicPeriod"/>
            </a:pPr>
            <a:r>
              <a:rPr lang="en-US" sz="2400" b="1" u="sng" dirty="0" smtClean="0"/>
              <a:t>_</a:t>
            </a:r>
            <a:r>
              <a:rPr lang="en-US" sz="2400" b="1" u="sng" dirty="0"/>
              <a:t>delicious, </a:t>
            </a:r>
            <a:r>
              <a:rPr lang="en-US" sz="2400" b="1" u="sng" dirty="0" smtClean="0"/>
              <a:t>tasty</a:t>
            </a:r>
            <a:endParaRPr lang="en-SG" sz="2400" u="sng" dirty="0"/>
          </a:p>
          <a:p>
            <a:pPr marL="539496" lvl="0" indent="-457200">
              <a:buFont typeface="+mj-lt"/>
              <a:buAutoNum type="arabicPeriod"/>
            </a:pPr>
            <a:r>
              <a:rPr lang="en-US" sz="2400" b="1" u="sng" dirty="0" smtClean="0"/>
              <a:t>_</a:t>
            </a:r>
            <a:r>
              <a:rPr lang="en-US" sz="2400" b="1" u="sng" dirty="0"/>
              <a:t>collect</a:t>
            </a:r>
            <a:r>
              <a:rPr lang="en-US" sz="2400" b="1" u="sng" dirty="0" smtClean="0"/>
              <a:t>__</a:t>
            </a:r>
            <a:endParaRPr lang="en-SG" sz="2400" u="sng" dirty="0"/>
          </a:p>
          <a:p>
            <a:pPr marL="539496" lvl="0" indent="-457200">
              <a:buFont typeface="+mj-lt"/>
              <a:buAutoNum type="arabicPeriod"/>
            </a:pPr>
            <a:r>
              <a:rPr lang="en-US" sz="2400" b="1" u="sng" dirty="0" smtClean="0"/>
              <a:t>_</a:t>
            </a:r>
            <a:r>
              <a:rPr lang="en-US" sz="2400" b="1" u="sng" dirty="0"/>
              <a:t>achieve_</a:t>
            </a:r>
            <a:endParaRPr lang="en-SG" sz="2400" u="sng" dirty="0"/>
          </a:p>
          <a:p>
            <a:pPr marL="82296" lvl="0" indent="0">
              <a:buNone/>
            </a:pPr>
            <a:r>
              <a:rPr lang="en-US" dirty="0"/>
              <a:t>		</a:t>
            </a: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4</a:t>
            </a:fld>
            <a:endParaRPr lang="en-US"/>
          </a:p>
        </p:txBody>
      </p:sp>
    </p:spTree>
    <p:extLst>
      <p:ext uri="{BB962C8B-B14F-4D97-AF65-F5344CB8AC3E}">
        <p14:creationId xmlns:p14="http://schemas.microsoft.com/office/powerpoint/2010/main" val="41695486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ffectLst/>
              </a:rPr>
              <a:t>Choice of Words</a:t>
            </a:r>
            <a:endParaRPr lang="en-US" dirty="0"/>
          </a:p>
        </p:txBody>
      </p:sp>
      <p:sp>
        <p:nvSpPr>
          <p:cNvPr id="3" name="Content Placeholder 2"/>
          <p:cNvSpPr>
            <a:spLocks noGrp="1"/>
          </p:cNvSpPr>
          <p:nvPr>
            <p:ph idx="1"/>
          </p:nvPr>
        </p:nvSpPr>
        <p:spPr/>
        <p:txBody>
          <a:bodyPr>
            <a:normAutofit/>
          </a:bodyPr>
          <a:lstStyle/>
          <a:p>
            <a:r>
              <a:rPr lang="en-US" dirty="0"/>
              <a:t>T</a:t>
            </a:r>
            <a:r>
              <a:rPr lang="en-US" dirty="0" smtClean="0"/>
              <a:t>he </a:t>
            </a:r>
            <a:r>
              <a:rPr lang="en-US" dirty="0"/>
              <a:t>choice of words is very important when we communicate with people. </a:t>
            </a:r>
            <a:endParaRPr lang="en-US" dirty="0" smtClean="0"/>
          </a:p>
          <a:p>
            <a:r>
              <a:rPr lang="en-US" b="1" u="sng" dirty="0" smtClean="0"/>
              <a:t>TASK 2</a:t>
            </a:r>
            <a:endParaRPr lang="en-GB" b="1" u="sng" dirty="0" smtClean="0"/>
          </a:p>
          <a:p>
            <a:pPr>
              <a:buNone/>
            </a:pPr>
            <a:endParaRPr lang="en-GB" dirty="0" smtClean="0"/>
          </a:p>
          <a:p>
            <a:r>
              <a:rPr lang="en-US" dirty="0"/>
              <a:t>Read </a:t>
            </a:r>
            <a:r>
              <a:rPr lang="en-US" dirty="0" smtClean="0"/>
              <a:t>the signs in your text </a:t>
            </a:r>
            <a:r>
              <a:rPr lang="en-US" dirty="0"/>
              <a:t>that were found in various places in a foreign country.  </a:t>
            </a:r>
            <a:endParaRPr lang="en-SG" dirty="0"/>
          </a:p>
          <a:p>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a:r>
            <a:br>
              <a:rPr lang="en-GB" b="1" dirty="0" smtClean="0"/>
            </a:br>
            <a:r>
              <a:rPr lang="en-GB" b="1" dirty="0" smtClean="0"/>
              <a:t/>
            </a:r>
            <a:br>
              <a:rPr lang="en-GB" b="1" dirty="0" smtClean="0"/>
            </a:br>
            <a:r>
              <a:rPr lang="en-US" b="1" u="sng" dirty="0" smtClean="0"/>
              <a:t>TASK </a:t>
            </a:r>
            <a:r>
              <a:rPr lang="en-US" b="1" u="sng" dirty="0"/>
              <a:t>2</a:t>
            </a:r>
            <a:r>
              <a:rPr lang="en-GB" b="1" u="sng" dirty="0"/>
              <a:t/>
            </a:r>
            <a:br>
              <a:rPr lang="en-GB" b="1" u="sng" dirty="0"/>
            </a:br>
            <a:r>
              <a:rPr lang="en-US" b="1" i="1" dirty="0" smtClean="0"/>
              <a:t/>
            </a:r>
            <a:br>
              <a:rPr lang="en-US" b="1" i="1" dirty="0" smtClean="0"/>
            </a:br>
            <a:endParaRPr lang="en-US" dirty="0"/>
          </a:p>
        </p:txBody>
      </p:sp>
      <p:sp>
        <p:nvSpPr>
          <p:cNvPr id="3" name="Content Placeholder 2"/>
          <p:cNvSpPr>
            <a:spLocks noGrp="1"/>
          </p:cNvSpPr>
          <p:nvPr>
            <p:ph idx="1"/>
          </p:nvPr>
        </p:nvSpPr>
        <p:spPr/>
        <p:txBody>
          <a:bodyPr>
            <a:normAutofit/>
          </a:bodyPr>
          <a:lstStyle/>
          <a:p>
            <a:pPr>
              <a:spcAft>
                <a:spcPts val="0"/>
              </a:spcAft>
            </a:pPr>
            <a:r>
              <a:rPr lang="en-GB" dirty="0" smtClean="0">
                <a:latin typeface="Arial" pitchFamily="34" charset="0"/>
                <a:cs typeface="Arial" pitchFamily="34" charset="0"/>
              </a:rPr>
              <a:t>The </a:t>
            </a:r>
            <a:r>
              <a:rPr lang="en-GB" dirty="0">
                <a:latin typeface="Arial" pitchFamily="34" charset="0"/>
                <a:cs typeface="Arial" pitchFamily="34" charset="0"/>
              </a:rPr>
              <a:t>lift is </a:t>
            </a:r>
            <a:r>
              <a:rPr lang="en-GB" dirty="0" smtClean="0">
                <a:latin typeface="Arial" pitchFamily="34" charset="0"/>
                <a:cs typeface="Arial" pitchFamily="34" charset="0"/>
              </a:rPr>
              <a:t>being fixed </a:t>
            </a:r>
            <a:r>
              <a:rPr lang="en-GB" dirty="0">
                <a:latin typeface="Arial" pitchFamily="34" charset="0"/>
                <a:cs typeface="Arial" pitchFamily="34" charset="0"/>
              </a:rPr>
              <a:t>for the next </a:t>
            </a:r>
            <a:r>
              <a:rPr lang="en-GB" dirty="0" smtClean="0">
                <a:latin typeface="Arial" pitchFamily="34" charset="0"/>
                <a:cs typeface="Arial" pitchFamily="34" charset="0"/>
              </a:rPr>
              <a:t>day.</a:t>
            </a:r>
            <a:r>
              <a:rPr lang="en-US" dirty="0" smtClean="0">
                <a:latin typeface="Arial" pitchFamily="34" charset="0"/>
                <a:ea typeface="Times New Roman"/>
                <a:cs typeface="Arial" pitchFamily="34" charset="0"/>
              </a:rPr>
              <a:t>During </a:t>
            </a:r>
            <a:r>
              <a:rPr lang="en-US" dirty="0">
                <a:latin typeface="Arial" pitchFamily="34" charset="0"/>
                <a:ea typeface="Times New Roman"/>
                <a:cs typeface="Arial" pitchFamily="34" charset="0"/>
              </a:rPr>
              <a:t>that time </a:t>
            </a:r>
            <a:r>
              <a:rPr lang="en-US" dirty="0" smtClean="0">
                <a:latin typeface="Arial" pitchFamily="34" charset="0"/>
                <a:ea typeface="Times New Roman"/>
                <a:cs typeface="Arial" pitchFamily="34" charset="0"/>
              </a:rPr>
              <a:t>we</a:t>
            </a:r>
            <a:r>
              <a:rPr lang="en-SG" dirty="0" smtClean="0">
                <a:latin typeface="Arial" pitchFamily="34" charset="0"/>
                <a:ea typeface="Times New Roman"/>
                <a:cs typeface="Arial" pitchFamily="34" charset="0"/>
              </a:rPr>
              <a:t> </a:t>
            </a:r>
            <a:r>
              <a:rPr lang="en-US" dirty="0" smtClean="0">
                <a:latin typeface="Arial" pitchFamily="34" charset="0"/>
                <a:ea typeface="Times New Roman"/>
                <a:cs typeface="Arial" pitchFamily="34" charset="0"/>
              </a:rPr>
              <a:t>regret </a:t>
            </a:r>
            <a:r>
              <a:rPr lang="en-US" dirty="0">
                <a:latin typeface="Arial" pitchFamily="34" charset="0"/>
                <a:ea typeface="Times New Roman"/>
                <a:cs typeface="Arial" pitchFamily="34" charset="0"/>
              </a:rPr>
              <a:t>that you will </a:t>
            </a:r>
            <a:r>
              <a:rPr lang="en-US" dirty="0" smtClean="0">
                <a:latin typeface="Arial" pitchFamily="34" charset="0"/>
                <a:ea typeface="Times New Roman"/>
                <a:cs typeface="Arial" pitchFamily="34" charset="0"/>
              </a:rPr>
              <a:t>unbearable.</a:t>
            </a:r>
          </a:p>
          <a:p>
            <a:r>
              <a:rPr lang="en-US" dirty="0" smtClean="0">
                <a:latin typeface="Arial" pitchFamily="34" charset="0"/>
                <a:ea typeface="Times New Roman"/>
                <a:cs typeface="Arial" pitchFamily="34" charset="0"/>
              </a:rPr>
              <a:t> </a:t>
            </a:r>
            <a:r>
              <a:rPr lang="en-GB" dirty="0">
                <a:latin typeface="Arial" pitchFamily="34" charset="0"/>
                <a:cs typeface="Arial" pitchFamily="34" charset="0"/>
              </a:rPr>
              <a:t>We take your </a:t>
            </a:r>
            <a:r>
              <a:rPr lang="en-GB" dirty="0" smtClean="0">
                <a:latin typeface="Arial" pitchFamily="34" charset="0"/>
                <a:cs typeface="Arial" pitchFamily="34" charset="0"/>
              </a:rPr>
              <a:t>bags</a:t>
            </a:r>
            <a:r>
              <a:rPr lang="en-SG" dirty="0">
                <a:latin typeface="Arial" pitchFamily="34" charset="0"/>
                <a:cs typeface="Arial" pitchFamily="34" charset="0"/>
              </a:rPr>
              <a:t> </a:t>
            </a:r>
            <a:r>
              <a:rPr lang="en-US" dirty="0" smtClean="0">
                <a:latin typeface="Arial" pitchFamily="34" charset="0"/>
                <a:cs typeface="Arial" pitchFamily="34" charset="0"/>
              </a:rPr>
              <a:t>and </a:t>
            </a:r>
            <a:r>
              <a:rPr lang="en-US" dirty="0">
                <a:latin typeface="Arial" pitchFamily="34" charset="0"/>
                <a:cs typeface="Arial" pitchFamily="34" charset="0"/>
              </a:rPr>
              <a:t>send </a:t>
            </a:r>
            <a:r>
              <a:rPr lang="en-US" dirty="0" smtClean="0">
                <a:latin typeface="Arial" pitchFamily="34" charset="0"/>
                <a:cs typeface="Arial" pitchFamily="34" charset="0"/>
              </a:rPr>
              <a:t>them</a:t>
            </a:r>
            <a:r>
              <a:rPr lang="en-SG" dirty="0">
                <a:latin typeface="Arial" pitchFamily="34" charset="0"/>
                <a:cs typeface="Arial" pitchFamily="34" charset="0"/>
              </a:rPr>
              <a:t> </a:t>
            </a:r>
            <a:r>
              <a:rPr lang="en-US" dirty="0" smtClean="0">
                <a:latin typeface="Arial" pitchFamily="34" charset="0"/>
                <a:cs typeface="Arial" pitchFamily="34" charset="0"/>
              </a:rPr>
              <a:t>in </a:t>
            </a:r>
            <a:r>
              <a:rPr lang="en-US" dirty="0">
                <a:latin typeface="Arial" pitchFamily="34" charset="0"/>
                <a:cs typeface="Arial" pitchFamily="34" charset="0"/>
              </a:rPr>
              <a:t>all directions</a:t>
            </a:r>
            <a:endParaRPr lang="en-SG" dirty="0">
              <a:latin typeface="Arial" pitchFamily="34" charset="0"/>
              <a:cs typeface="Arial" pitchFamily="34" charset="0"/>
            </a:endParaRPr>
          </a:p>
          <a:p>
            <a:r>
              <a:rPr lang="en-GB" dirty="0">
                <a:latin typeface="Arial" pitchFamily="34" charset="0"/>
                <a:cs typeface="Arial" pitchFamily="34" charset="0"/>
              </a:rPr>
              <a:t>Ladies </a:t>
            </a:r>
            <a:r>
              <a:rPr lang="en-GB" dirty="0" smtClean="0">
                <a:latin typeface="Arial" pitchFamily="34" charset="0"/>
                <a:cs typeface="Arial" pitchFamily="34" charset="0"/>
              </a:rPr>
              <a:t>may</a:t>
            </a:r>
            <a:r>
              <a:rPr lang="en-SG" dirty="0">
                <a:latin typeface="Arial" pitchFamily="34" charset="0"/>
                <a:cs typeface="Arial" pitchFamily="34" charset="0"/>
              </a:rPr>
              <a:t> </a:t>
            </a:r>
            <a:r>
              <a:rPr lang="en-US" dirty="0" smtClean="0">
                <a:latin typeface="Arial" pitchFamily="34" charset="0"/>
                <a:cs typeface="Arial" pitchFamily="34" charset="0"/>
              </a:rPr>
              <a:t>have </a:t>
            </a:r>
            <a:r>
              <a:rPr lang="en-US" dirty="0">
                <a:latin typeface="Arial" pitchFamily="34" charset="0"/>
                <a:cs typeface="Arial" pitchFamily="34" charset="0"/>
              </a:rPr>
              <a:t>a </a:t>
            </a:r>
            <a:r>
              <a:rPr lang="en-US" dirty="0" smtClean="0">
                <a:latin typeface="Arial" pitchFamily="34" charset="0"/>
                <a:cs typeface="Arial" pitchFamily="34" charset="0"/>
              </a:rPr>
              <a:t>fit upstairs</a:t>
            </a:r>
            <a:r>
              <a:rPr lang="en-US" dirty="0">
                <a:latin typeface="Arial" pitchFamily="34" charset="0"/>
                <a:cs typeface="Arial" pitchFamily="34" charset="0"/>
              </a:rPr>
              <a:t>.</a:t>
            </a:r>
            <a:endParaRPr lang="en-SG" dirty="0">
              <a:latin typeface="Arial" pitchFamily="34" charset="0"/>
              <a:cs typeface="Arial" pitchFamily="34" charset="0"/>
            </a:endParaRPr>
          </a:p>
          <a:p>
            <a:pPr>
              <a:spcAft>
                <a:spcPts val="0"/>
              </a:spcAft>
            </a:pPr>
            <a:r>
              <a:rPr lang="en-US" dirty="0" smtClean="0">
                <a:latin typeface="Arial" pitchFamily="34" charset="0"/>
                <a:ea typeface="Times New Roman"/>
                <a:cs typeface="Arial" pitchFamily="34" charset="0"/>
              </a:rPr>
              <a:t>You are invited to take advantage of the chambermaid.</a:t>
            </a:r>
            <a:endParaRPr lang="en-SG" dirty="0">
              <a:latin typeface="Arial" pitchFamily="34" charset="0"/>
              <a:ea typeface="Times New Roman"/>
              <a:cs typeface="Arial" pitchFamily="34" charset="0"/>
            </a:endParaRPr>
          </a:p>
        </p:txBody>
      </p:sp>
      <p:sp>
        <p:nvSpPr>
          <p:cNvPr id="4" name="Slide Number Placeholder 3"/>
          <p:cNvSpPr>
            <a:spLocks noGrp="1"/>
          </p:cNvSpPr>
          <p:nvPr>
            <p:ph type="sldNum" sz="quarter" idx="12"/>
          </p:nvPr>
        </p:nvSpPr>
        <p:spPr/>
        <p:txBody>
          <a:bodyPr/>
          <a:lstStyle/>
          <a:p>
            <a:fld id="{F0B287D6-2791-4A1C-95B5-BB05BD030001}" type="slidenum">
              <a:rPr lang="en-US" smtClean="0"/>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Word Power</a:t>
            </a:r>
            <a:endParaRPr lang="en-SG" b="1" dirty="0"/>
          </a:p>
        </p:txBody>
      </p:sp>
      <p:sp>
        <p:nvSpPr>
          <p:cNvPr id="3" name="Content Placeholder 2"/>
          <p:cNvSpPr>
            <a:spLocks noGrp="1"/>
          </p:cNvSpPr>
          <p:nvPr>
            <p:ph idx="1"/>
          </p:nvPr>
        </p:nvSpPr>
        <p:spPr/>
        <p:txBody>
          <a:bodyPr>
            <a:normAutofit/>
          </a:bodyPr>
          <a:lstStyle/>
          <a:p>
            <a:r>
              <a:rPr lang="en-US" dirty="0" smtClean="0"/>
              <a:t>English </a:t>
            </a:r>
            <a:r>
              <a:rPr lang="en-US" dirty="0"/>
              <a:t>has one of the largest vocabularies of words compared to other languages. </a:t>
            </a:r>
            <a:endParaRPr lang="en-US" dirty="0" smtClean="0"/>
          </a:p>
          <a:p>
            <a:r>
              <a:rPr lang="en-US" dirty="0" smtClean="0"/>
              <a:t> </a:t>
            </a:r>
            <a:r>
              <a:rPr lang="en-US" dirty="0"/>
              <a:t>It is important </a:t>
            </a:r>
            <a:r>
              <a:rPr lang="en-US" dirty="0" smtClean="0"/>
              <a:t>to </a:t>
            </a:r>
            <a:r>
              <a:rPr lang="en-US" dirty="0"/>
              <a:t>widen our vocabulary so that we can use a variety of words when describing </a:t>
            </a:r>
            <a:r>
              <a:rPr lang="en-US" dirty="0" smtClean="0"/>
              <a:t>something.</a:t>
            </a:r>
          </a:p>
          <a:p>
            <a:r>
              <a:rPr lang="en-US" dirty="0" smtClean="0"/>
              <a:t>Good. GREAT. EXCELLENT. LOVELY.</a:t>
            </a:r>
          </a:p>
          <a:p>
            <a:r>
              <a:rPr lang="en-US" dirty="0" smtClean="0"/>
              <a:t>FANTASTIC.GORGEOUS.</a:t>
            </a:r>
          </a:p>
          <a:p>
            <a:r>
              <a:rPr lang="en-US" dirty="0" smtClean="0"/>
              <a:t>MARVELLOUS. WONDERFUL!</a:t>
            </a:r>
            <a:r>
              <a:rPr lang="en-GB" dirty="0" smtClean="0"/>
              <a:t>	</a:t>
            </a:r>
            <a:endParaRPr lang="en-US" dirty="0" smtClean="0"/>
          </a:p>
          <a:p>
            <a:endParaRPr lang="en-US" dirty="0"/>
          </a:p>
        </p:txBody>
      </p:sp>
      <p:sp>
        <p:nvSpPr>
          <p:cNvPr id="4" name="Slide Number Placeholder 3"/>
          <p:cNvSpPr>
            <a:spLocks noGrp="1"/>
          </p:cNvSpPr>
          <p:nvPr>
            <p:ph type="sldNum" sz="quarter" idx="12"/>
          </p:nvPr>
        </p:nvSpPr>
        <p:spPr/>
        <p:txBody>
          <a:bodyPr/>
          <a:lstStyle/>
          <a:p>
            <a:fld id="{F0B287D6-2791-4A1C-95B5-BB05BD030001}" type="slidenum">
              <a:rPr lang="en-US" smtClean="0"/>
              <a:t>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Task 3</a:t>
            </a:r>
            <a:endParaRPr lang="en-SG" b="1" dirty="0"/>
          </a:p>
        </p:txBody>
      </p:sp>
      <p:sp>
        <p:nvSpPr>
          <p:cNvPr id="3" name="Content Placeholder 2"/>
          <p:cNvSpPr>
            <a:spLocks noGrp="1"/>
          </p:cNvSpPr>
          <p:nvPr>
            <p:ph idx="1"/>
          </p:nvPr>
        </p:nvSpPr>
        <p:spPr/>
        <p:txBody>
          <a:bodyPr>
            <a:normAutofit/>
          </a:bodyPr>
          <a:lstStyle/>
          <a:p>
            <a:pPr marL="82296" indent="0">
              <a:buNone/>
            </a:pPr>
            <a:r>
              <a:rPr lang="en-US" dirty="0" smtClean="0"/>
              <a:t>In </a:t>
            </a:r>
            <a:r>
              <a:rPr lang="en-US" dirty="0"/>
              <a:t>your small groups, brainstorm different words </a:t>
            </a:r>
            <a:r>
              <a:rPr lang="en-US" dirty="0" smtClean="0"/>
              <a:t>that </a:t>
            </a:r>
            <a:r>
              <a:rPr lang="en-US" dirty="0"/>
              <a:t>have the same meaning as </a:t>
            </a:r>
            <a:r>
              <a:rPr lang="en-US" dirty="0" smtClean="0"/>
              <a:t>these:</a:t>
            </a:r>
          </a:p>
          <a:p>
            <a:pPr marL="82296" indent="0">
              <a:buNone/>
            </a:pPr>
            <a:endParaRPr lang="en-US" dirty="0" smtClean="0"/>
          </a:p>
          <a:p>
            <a:pPr marL="82296" indent="0">
              <a:buNone/>
            </a:pPr>
            <a:endParaRPr lang="en-US" dirty="0" smtClean="0"/>
          </a:p>
          <a:p>
            <a:pPr marL="82296" indent="0">
              <a:buNone/>
            </a:pPr>
            <a:endParaRPr lang="en-US" dirty="0"/>
          </a:p>
          <a:p>
            <a:pPr marL="82296" indent="0">
              <a:buNone/>
            </a:pPr>
            <a:endParaRPr lang="en-SG" dirty="0"/>
          </a:p>
        </p:txBody>
      </p:sp>
      <p:sp>
        <p:nvSpPr>
          <p:cNvPr id="4" name="Slide Number Placeholder 3"/>
          <p:cNvSpPr>
            <a:spLocks noGrp="1"/>
          </p:cNvSpPr>
          <p:nvPr>
            <p:ph type="sldNum" sz="quarter" idx="12"/>
          </p:nvPr>
        </p:nvSpPr>
        <p:spPr/>
        <p:txBody>
          <a:bodyPr/>
          <a:lstStyle/>
          <a:p>
            <a:fld id="{F0B287D6-2791-4A1C-95B5-BB05BD030001}" type="slidenum">
              <a:rPr lang="en-US" smtClean="0"/>
              <a:t>8</a:t>
            </a:fld>
            <a:endParaRPr 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9400" y="2996665"/>
            <a:ext cx="4257675" cy="2771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Task 3</a:t>
            </a:r>
            <a:endParaRPr lang="en-SG" b="1" dirty="0"/>
          </a:p>
        </p:txBody>
      </p:sp>
      <p:sp>
        <p:nvSpPr>
          <p:cNvPr id="3" name="Content Placeholder 2"/>
          <p:cNvSpPr>
            <a:spLocks noGrp="1"/>
          </p:cNvSpPr>
          <p:nvPr>
            <p:ph idx="1"/>
          </p:nvPr>
        </p:nvSpPr>
        <p:spPr/>
        <p:txBody>
          <a:bodyPr>
            <a:normAutofit fontScale="77500" lnSpcReduction="20000"/>
          </a:bodyPr>
          <a:lstStyle/>
          <a:p>
            <a:r>
              <a:rPr lang="en-US" b="1" dirty="0"/>
              <a:t>Brave</a:t>
            </a:r>
            <a:r>
              <a:rPr lang="en-US" dirty="0"/>
              <a:t>- courageous, bold, daring, fearless, heroic, gallant, valiant </a:t>
            </a:r>
            <a:r>
              <a:rPr lang="en-US" dirty="0" err="1" smtClean="0"/>
              <a:t>etc</a:t>
            </a:r>
            <a:r>
              <a:rPr lang="en-US" dirty="0"/>
              <a:t> </a:t>
            </a:r>
            <a:endParaRPr lang="en-SG" dirty="0"/>
          </a:p>
          <a:p>
            <a:r>
              <a:rPr lang="en-US" b="1" dirty="0"/>
              <a:t>Bad </a:t>
            </a:r>
            <a:r>
              <a:rPr lang="en-US" dirty="0"/>
              <a:t>-  poor, lacking in quality, evil, naughty, rude, wrong, rotten, not well, immoral, corrupt, sick, </a:t>
            </a:r>
            <a:r>
              <a:rPr lang="en-US" dirty="0" err="1" smtClean="0"/>
              <a:t>etc</a:t>
            </a:r>
            <a:r>
              <a:rPr lang="en-US" dirty="0"/>
              <a:t> </a:t>
            </a:r>
            <a:endParaRPr lang="en-SG" dirty="0"/>
          </a:p>
          <a:p>
            <a:r>
              <a:rPr lang="en-US" b="1" dirty="0"/>
              <a:t>Clever</a:t>
            </a:r>
            <a:r>
              <a:rPr lang="en-US" dirty="0"/>
              <a:t>- intelligent, talented, </a:t>
            </a:r>
            <a:r>
              <a:rPr lang="en-US" dirty="0" err="1"/>
              <a:t>skilful</a:t>
            </a:r>
            <a:r>
              <a:rPr lang="en-US" dirty="0"/>
              <a:t>, smart, ingenious, bright, wise, resourceful, shrewd, etc</a:t>
            </a:r>
            <a:r>
              <a:rPr lang="en-US" dirty="0" smtClean="0"/>
              <a:t>…</a:t>
            </a:r>
            <a:endParaRPr lang="en-SG" dirty="0"/>
          </a:p>
          <a:p>
            <a:r>
              <a:rPr lang="en-US" b="1" dirty="0"/>
              <a:t>Think</a:t>
            </a:r>
            <a:r>
              <a:rPr lang="en-US" dirty="0"/>
              <a:t>- reason, ponder, consider, meditate, reflect, fancy, imagine, believe, etc</a:t>
            </a:r>
            <a:r>
              <a:rPr lang="en-US" dirty="0" smtClean="0"/>
              <a:t>…</a:t>
            </a:r>
            <a:endParaRPr lang="en-SG" dirty="0"/>
          </a:p>
          <a:p>
            <a:r>
              <a:rPr lang="en-US" b="1" dirty="0"/>
              <a:t>Nervous</a:t>
            </a:r>
            <a:r>
              <a:rPr lang="en-US" dirty="0"/>
              <a:t>- nervy, fearful, apprehensive, uneasy, tense, jumpy, jittery, frightened, etc</a:t>
            </a:r>
            <a:r>
              <a:rPr lang="en-US" dirty="0" smtClean="0"/>
              <a:t>…</a:t>
            </a:r>
            <a:endParaRPr lang="en-SG" dirty="0"/>
          </a:p>
          <a:p>
            <a:r>
              <a:rPr lang="en-US" b="1" dirty="0"/>
              <a:t>Angry </a:t>
            </a:r>
            <a:r>
              <a:rPr lang="en-US" dirty="0"/>
              <a:t>– raging, furious, annoyed, irritated etc</a:t>
            </a:r>
            <a:r>
              <a:rPr lang="en-US" dirty="0" smtClean="0"/>
              <a:t>…</a:t>
            </a:r>
            <a:endParaRPr lang="en-SG" dirty="0"/>
          </a:p>
          <a:p>
            <a:r>
              <a:rPr lang="en-US" b="1" dirty="0"/>
              <a:t>Sure </a:t>
            </a:r>
            <a:r>
              <a:rPr lang="en-US" dirty="0"/>
              <a:t>– Certain, convinced, positive, confident, etc…</a:t>
            </a:r>
            <a:endParaRPr lang="en-SG" dirty="0"/>
          </a:p>
          <a:p>
            <a:pPr marL="82296" indent="0">
              <a:buNone/>
            </a:pPr>
            <a:endParaRPr lang="en-US" dirty="0" smtClean="0"/>
          </a:p>
          <a:p>
            <a:pPr marL="82296" indent="0">
              <a:buNone/>
            </a:pPr>
            <a:endParaRPr lang="en-US" dirty="0" smtClean="0"/>
          </a:p>
          <a:p>
            <a:pPr marL="82296" indent="0">
              <a:buNone/>
            </a:pPr>
            <a:endParaRPr lang="en-US" dirty="0"/>
          </a:p>
          <a:p>
            <a:pPr marL="82296" indent="0">
              <a:buNone/>
            </a:pPr>
            <a:endParaRPr lang="en-SG" dirty="0"/>
          </a:p>
        </p:txBody>
      </p:sp>
      <p:sp>
        <p:nvSpPr>
          <p:cNvPr id="4" name="Slide Number Placeholder 3"/>
          <p:cNvSpPr>
            <a:spLocks noGrp="1"/>
          </p:cNvSpPr>
          <p:nvPr>
            <p:ph type="sldNum" sz="quarter" idx="12"/>
          </p:nvPr>
        </p:nvSpPr>
        <p:spPr/>
        <p:txBody>
          <a:bodyPr/>
          <a:lstStyle/>
          <a:p>
            <a:fld id="{F0B287D6-2791-4A1C-95B5-BB05BD030001}" type="slidenum">
              <a:rPr lang="en-US" smtClean="0"/>
              <a:t>9</a:t>
            </a:fld>
            <a:endParaRPr lang="en-US"/>
          </a:p>
        </p:txBody>
      </p:sp>
    </p:spTree>
    <p:extLst>
      <p:ext uri="{BB962C8B-B14F-4D97-AF65-F5344CB8AC3E}">
        <p14:creationId xmlns:p14="http://schemas.microsoft.com/office/powerpoint/2010/main" val="126828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189</TotalTime>
  <Words>1101</Words>
  <Application>Microsoft Office PowerPoint</Application>
  <PresentationFormat>On-screen Show (4:3)</PresentationFormat>
  <Paragraphs>230</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Solstice</vt:lpstr>
      <vt:lpstr>Unit 4 English Language 1</vt:lpstr>
      <vt:lpstr>  Use of the Thesaurus </vt:lpstr>
      <vt:lpstr>Task 1</vt:lpstr>
      <vt:lpstr>Task 1</vt:lpstr>
      <vt:lpstr>Choice of Words</vt:lpstr>
      <vt:lpstr>  TASK 2  </vt:lpstr>
      <vt:lpstr>Word Power</vt:lpstr>
      <vt:lpstr>Task 3</vt:lpstr>
      <vt:lpstr>Task 3</vt:lpstr>
      <vt:lpstr>Task 4</vt:lpstr>
      <vt:lpstr>HAPPY, SAD or PEACEFUL</vt:lpstr>
      <vt:lpstr>Task 4 (Answers)</vt:lpstr>
      <vt:lpstr>Wrong Use of Words</vt:lpstr>
      <vt:lpstr>Confusable Words</vt:lpstr>
      <vt:lpstr>Confusable Words</vt:lpstr>
      <vt:lpstr>INSTRUCTIVE TEXTS</vt:lpstr>
      <vt:lpstr>Features of instructive texts: </vt:lpstr>
      <vt:lpstr>Identify the instructive verbs / verb phrases used:</vt:lpstr>
      <vt:lpstr>Fill in the blanks with a suitable word.</vt:lpstr>
      <vt:lpstr>Fill in the blanks with a suitable word.</vt:lpstr>
      <vt:lpstr> Web-Activity Time </vt:lpstr>
      <vt:lpstr>      More Practice – fill in the blanks with a suitable word   </vt:lpstr>
      <vt:lpstr>   B) Challenge yourself – HOW TO MANAGE YOUR MONEY    </vt:lpstr>
      <vt:lpstr>   Put it into practice.Write it!    </vt:lpstr>
      <vt:lpstr>  ICA 4.  </vt:lpstr>
      <vt:lpstr>   ASSIGNMENT 4 (80marks), (max 3/grp) INVENTION &amp; ORAL PRESENTATION   </vt:lpstr>
      <vt:lpstr>   ASSIGNMENT 4 (80marks), (max 3/grp) INVENTION &amp; ORAL PRESENTATION   </vt:lpstr>
      <vt:lpstr>   ASSIGNMENT 4 (80marks), (max 3/grp) INVENTION &amp; ORAL PRESENTATION   </vt:lpstr>
      <vt:lpstr>   ASSIGNMENT 4 (80marks), (max 3/grp) INVENTION &amp; ORAL PRESENTATION   </vt:lpstr>
    </vt:vector>
  </TitlesOfParts>
  <Company>SMU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scshdtemp01</dc:creator>
  <cp:lastModifiedBy>M C</cp:lastModifiedBy>
  <cp:revision>20</cp:revision>
  <cp:lastPrinted>2012-05-28T15:11:26Z</cp:lastPrinted>
  <dcterms:created xsi:type="dcterms:W3CDTF">2012-05-14T11:59:12Z</dcterms:created>
  <dcterms:modified xsi:type="dcterms:W3CDTF">2012-05-28T15:17:01Z</dcterms:modified>
</cp:coreProperties>
</file>